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56" r:id="rId3"/>
    <p:sldId id="257" r:id="rId4"/>
    <p:sldId id="258" r:id="rId5"/>
    <p:sldId id="259" r:id="rId6"/>
    <p:sldId id="260" r:id="rId7"/>
    <p:sldId id="294" r:id="rId8"/>
    <p:sldId id="262" r:id="rId9"/>
    <p:sldId id="263" r:id="rId10"/>
    <p:sldId id="264" r:id="rId11"/>
    <p:sldId id="293" r:id="rId12"/>
    <p:sldId id="266" r:id="rId13"/>
    <p:sldId id="267" r:id="rId14"/>
    <p:sldId id="268" r:id="rId15"/>
    <p:sldId id="269" r:id="rId16"/>
    <p:sldId id="270" r:id="rId17"/>
    <p:sldId id="271" r:id="rId18"/>
    <p:sldId id="272" r:id="rId19"/>
    <p:sldId id="273" r:id="rId20"/>
    <p:sldId id="292" r:id="rId21"/>
    <p:sldId id="275" r:id="rId22"/>
    <p:sldId id="276" r:id="rId23"/>
    <p:sldId id="277" r:id="rId24"/>
    <p:sldId id="291"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8288000" cy="10287000"/>
  <p:notesSz cx="6858000" cy="9144000"/>
  <p:embeddedFontLst>
    <p:embeddedFont>
      <p:font typeface="Canva Sans" panose="020B0604020202020204" charset="0"/>
      <p:regular r:id="rId39"/>
    </p:embeddedFont>
    <p:embeddedFont>
      <p:font typeface="Canva Sans Bold" panose="020B0604020202020204" charset="0"/>
      <p:regular r:id="rId40"/>
    </p:embeddedFont>
    <p:embeddedFont>
      <p:font typeface="Franklin Gothic Medium" panose="020B0603020102020204" pitchFamily="34" charset="0"/>
      <p:regular r:id="rId41"/>
      <p:italic r:id="rId42"/>
    </p:embeddedFont>
    <p:embeddedFont>
      <p:font typeface="Gigi" panose="04040504061007020D02" pitchFamily="8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2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9E975-A04C-404C-9921-E53D9ED16D9A}" type="datetimeFigureOut">
              <a:rPr lang="en-US" smtClean="0"/>
              <a:t>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4E58C-7BE9-4EC0-8168-7BE0CDDE2E8D}" type="slidenum">
              <a:rPr lang="en-US" smtClean="0"/>
              <a:t>‹#›</a:t>
            </a:fld>
            <a:endParaRPr lang="en-US"/>
          </a:p>
        </p:txBody>
      </p:sp>
    </p:spTree>
    <p:extLst>
      <p:ext uri="{BB962C8B-B14F-4D97-AF65-F5344CB8AC3E}">
        <p14:creationId xmlns:p14="http://schemas.microsoft.com/office/powerpoint/2010/main" val="219982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D449-B875-4B8D-8E66-224D27E54C9A}" type="slidenum">
              <a:rPr kumimoji="0" lang="en-US" sz="1200" b="0" i="0" u="none" strike="noStrike" kern="1200" cap="none" spc="0" normalizeH="0" baseline="0" noProof="0" smtClean="0">
                <a:ln>
                  <a:noFill/>
                </a:ln>
                <a:solidFill>
                  <a:prstClr val="black"/>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308322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BMI: 18.5-24.9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D449-B875-4B8D-8E66-224D27E54C9A}" type="slidenum">
              <a:rPr kumimoji="0" lang="en-US" sz="1200" b="0" i="0" u="none" strike="noStrike" kern="1200" cap="none" spc="0" normalizeH="0" baseline="0" noProof="0" smtClean="0">
                <a:ln>
                  <a:noFill/>
                </a:ln>
                <a:solidFill>
                  <a:prstClr val="black"/>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401223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5D449-B875-4B8D-8E66-224D27E54C9A}" type="slidenum">
              <a:rPr lang="en-US" smtClean="0"/>
              <a:t>19</a:t>
            </a:fld>
            <a:endParaRPr lang="en-US"/>
          </a:p>
        </p:txBody>
      </p:sp>
    </p:spTree>
    <p:extLst>
      <p:ext uri="{BB962C8B-B14F-4D97-AF65-F5344CB8AC3E}">
        <p14:creationId xmlns:p14="http://schemas.microsoft.com/office/powerpoint/2010/main" val="160989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5D449-B875-4B8D-8E66-224D27E54C9A}" type="slidenum">
              <a:rPr lang="en-US" smtClean="0"/>
              <a:t>23</a:t>
            </a:fld>
            <a:endParaRPr lang="en-US"/>
          </a:p>
        </p:txBody>
      </p:sp>
    </p:spTree>
    <p:extLst>
      <p:ext uri="{BB962C8B-B14F-4D97-AF65-F5344CB8AC3E}">
        <p14:creationId xmlns:p14="http://schemas.microsoft.com/office/powerpoint/2010/main" val="380561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9338" y="2743200"/>
            <a:ext cx="6147263" cy="4766070"/>
          </a:xfrm>
        </p:spPr>
        <p:txBody>
          <a:bodyPr anchor="b">
            <a:normAutofit/>
          </a:bodyPr>
          <a:lstStyle>
            <a:lvl1pPr algn="l">
              <a:lnSpc>
                <a:spcPct val="80000"/>
              </a:lnSpc>
              <a:defRPr sz="81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939338" y="7772400"/>
            <a:ext cx="6147263" cy="1028700"/>
          </a:xfrm>
        </p:spPr>
        <p:txBody>
          <a:bodyPr>
            <a:normAutofit/>
          </a:bodyPr>
          <a:lstStyle>
            <a:lvl1pPr marL="0" indent="0" algn="l">
              <a:buNone/>
              <a:defRPr sz="3000" cap="all" baseline="0">
                <a:solidFill>
                  <a:schemeClr val="tx1">
                    <a:lumMod val="50000"/>
                    <a:lumOff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83033" y="-1"/>
            <a:ext cx="10500206" cy="10287002"/>
          </a:xfrm>
          <a:prstGeom prst="rect">
            <a:avLst/>
          </a:prstGeom>
        </p:spPr>
      </p:pic>
    </p:spTree>
    <p:extLst>
      <p:ext uri="{BB962C8B-B14F-4D97-AF65-F5344CB8AC3E}">
        <p14:creationId xmlns:p14="http://schemas.microsoft.com/office/powerpoint/2010/main" val="90166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2/7/2026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18138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397668" y="342900"/>
            <a:ext cx="17487900" cy="96012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2" name="Title 1"/>
          <p:cNvSpPr>
            <a:spLocks noGrp="1"/>
          </p:cNvSpPr>
          <p:nvPr>
            <p:ph type="title"/>
          </p:nvPr>
        </p:nvSpPr>
        <p:spPr>
          <a:xfrm>
            <a:off x="1600200" y="2743200"/>
            <a:ext cx="11658600" cy="4766070"/>
          </a:xfrm>
        </p:spPr>
        <p:txBody>
          <a:bodyPr anchor="b">
            <a:normAutofit/>
          </a:bodyPr>
          <a:lstStyle>
            <a:lvl1pPr>
              <a:lnSpc>
                <a:spcPct val="80000"/>
              </a:lnSpc>
              <a:defRPr sz="8100"/>
            </a:lvl1pPr>
          </a:lstStyle>
          <a:p>
            <a:r>
              <a:rPr lang="en-US"/>
              <a:t>Click to edit Master title style</a:t>
            </a:r>
            <a:endParaRPr/>
          </a:p>
        </p:txBody>
      </p:sp>
      <p:sp>
        <p:nvSpPr>
          <p:cNvPr id="3" name="Text Placeholder 2"/>
          <p:cNvSpPr>
            <a:spLocks noGrp="1"/>
          </p:cNvSpPr>
          <p:nvPr>
            <p:ph type="body" idx="1"/>
          </p:nvPr>
        </p:nvSpPr>
        <p:spPr>
          <a:xfrm>
            <a:off x="1600200" y="7772400"/>
            <a:ext cx="11658600" cy="1028700"/>
          </a:xfrm>
        </p:spPr>
        <p:txBody>
          <a:bodyPr>
            <a:normAutofit/>
          </a:bodyPr>
          <a:lstStyle>
            <a:lvl1pPr marL="0" indent="0">
              <a:buNone/>
              <a:defRPr sz="3000" cap="all" baseline="0">
                <a:solidFill>
                  <a:schemeClr val="bg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Tree>
    <p:extLst>
      <p:ext uri="{BB962C8B-B14F-4D97-AF65-F5344CB8AC3E}">
        <p14:creationId xmlns:p14="http://schemas.microsoft.com/office/powerpoint/2010/main" val="110436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600200" y="2738437"/>
            <a:ext cx="7200900" cy="6862763"/>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486900" y="2738437"/>
            <a:ext cx="7200900" cy="6862763"/>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2/7/2026</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25394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600200" y="2743198"/>
            <a:ext cx="7200900" cy="1143000"/>
          </a:xfrm>
        </p:spPr>
        <p:txBody>
          <a:bodyPr anchor="ctr">
            <a:noAutofit/>
          </a:bodyPr>
          <a:lstStyle>
            <a:lvl1pPr marL="0" indent="0">
              <a:buNone/>
              <a:defRPr sz="3600" b="0" cap="none" baseline="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0200" y="3886199"/>
            <a:ext cx="7200900" cy="5715050"/>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486900" y="2743198"/>
            <a:ext cx="7200900" cy="1143000"/>
          </a:xfrm>
        </p:spPr>
        <p:txBody>
          <a:bodyPr anchor="ctr">
            <a:noAutofit/>
          </a:bodyPr>
          <a:lstStyle>
            <a:lvl1pPr marL="0" indent="0">
              <a:buNone/>
              <a:defRPr sz="3600" b="0" cap="none" baseline="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486900" y="3886199"/>
            <a:ext cx="7200900" cy="5715050"/>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2/7/2026</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69387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2/7/2026</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50190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2/7/2026</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3220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10513219" y="0"/>
            <a:ext cx="7770020" cy="10287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9" name="Rectangle 8" descr="Rectangle"/>
          <p:cNvSpPr/>
          <p:nvPr/>
        </p:nvSpPr>
        <p:spPr>
          <a:xfrm>
            <a:off x="10883502" y="342900"/>
            <a:ext cx="7029450" cy="96012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2" name="Title 1"/>
          <p:cNvSpPr>
            <a:spLocks noGrp="1"/>
          </p:cNvSpPr>
          <p:nvPr>
            <p:ph type="title"/>
          </p:nvPr>
        </p:nvSpPr>
        <p:spPr>
          <a:xfrm>
            <a:off x="11449051" y="4800600"/>
            <a:ext cx="5898356" cy="2628900"/>
          </a:xfrm>
        </p:spPr>
        <p:txBody>
          <a:bodyPr anchor="b">
            <a:normAutofit/>
          </a:bodyPr>
          <a:lstStyle>
            <a:lvl1pPr>
              <a:defRPr sz="5400"/>
            </a:lvl1pPr>
          </a:lstStyle>
          <a:p>
            <a:r>
              <a:rPr lang="en-US"/>
              <a:t>Click to edit Master title style</a:t>
            </a:r>
            <a:endParaRPr/>
          </a:p>
        </p:txBody>
      </p:sp>
      <p:sp>
        <p:nvSpPr>
          <p:cNvPr id="3" name="Content Placeholder 2"/>
          <p:cNvSpPr>
            <a:spLocks noGrp="1"/>
          </p:cNvSpPr>
          <p:nvPr>
            <p:ph idx="1"/>
          </p:nvPr>
        </p:nvSpPr>
        <p:spPr>
          <a:xfrm>
            <a:off x="914400" y="685802"/>
            <a:ext cx="8915400" cy="8915400"/>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1449049" y="7543800"/>
            <a:ext cx="5898356" cy="2057400"/>
          </a:xfrm>
        </p:spPr>
        <p:txBody>
          <a:bodyPr>
            <a:normAutofit/>
          </a:bodyPr>
          <a:lstStyle>
            <a:lvl1pPr marL="0" indent="0">
              <a:buNone/>
              <a:defRPr sz="2400">
                <a:solidFill>
                  <a:schemeClr val="bg1"/>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41357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10513219" y="0"/>
            <a:ext cx="7770020" cy="10287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9" name="Rectangle 8" descr="Rectangle"/>
          <p:cNvSpPr/>
          <p:nvPr/>
        </p:nvSpPr>
        <p:spPr>
          <a:xfrm>
            <a:off x="10883502" y="342900"/>
            <a:ext cx="7029450" cy="96012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2" name="Title 1"/>
          <p:cNvSpPr>
            <a:spLocks noGrp="1"/>
          </p:cNvSpPr>
          <p:nvPr>
            <p:ph type="title"/>
          </p:nvPr>
        </p:nvSpPr>
        <p:spPr>
          <a:xfrm>
            <a:off x="11452861" y="4800600"/>
            <a:ext cx="5898356" cy="2628900"/>
          </a:xfrm>
        </p:spPr>
        <p:txBody>
          <a:bodyPr anchor="b">
            <a:normAutofit/>
          </a:bodyPr>
          <a:lstStyle>
            <a:lvl1pPr>
              <a:defRPr sz="54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 y="1"/>
            <a:ext cx="10513215" cy="10286999"/>
          </a:xfrm>
        </p:spPr>
        <p:txBody>
          <a:bodyPr tIns="457200">
            <a:normAutofit/>
          </a:bodyPr>
          <a:lstStyle>
            <a:lvl1pPr marL="0" indent="0" algn="ctr">
              <a:buNone/>
              <a:defRPr sz="36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dirty="0"/>
          </a:p>
        </p:txBody>
      </p:sp>
      <p:sp>
        <p:nvSpPr>
          <p:cNvPr id="4" name="Text Placeholder 3"/>
          <p:cNvSpPr>
            <a:spLocks noGrp="1"/>
          </p:cNvSpPr>
          <p:nvPr>
            <p:ph type="body" sz="half" idx="2"/>
          </p:nvPr>
        </p:nvSpPr>
        <p:spPr>
          <a:xfrm>
            <a:off x="11452861" y="7543800"/>
            <a:ext cx="5898356" cy="2061972"/>
          </a:xfrm>
        </p:spPr>
        <p:txBody>
          <a:bodyPr/>
          <a:lstStyle>
            <a:lvl1pPr marL="0" indent="0">
              <a:buNone/>
              <a:defRPr sz="2400">
                <a:solidFill>
                  <a:schemeClr val="bg1"/>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21024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2/7/2026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90959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14973300" y="0"/>
            <a:ext cx="3314700" cy="10287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2" name="Vertical Title 1"/>
          <p:cNvSpPr>
            <a:spLocks noGrp="1"/>
          </p:cNvSpPr>
          <p:nvPr>
            <p:ph type="title" orient="vert"/>
          </p:nvPr>
        </p:nvSpPr>
        <p:spPr>
          <a:xfrm>
            <a:off x="15087599" y="685802"/>
            <a:ext cx="3086102" cy="8915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685801"/>
            <a:ext cx="13601700" cy="8915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2/7/2026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114063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2" y="2"/>
            <a:ext cx="18283236" cy="2286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sp>
        <p:nvSpPr>
          <p:cNvPr id="2" name="Title Placeholder 1"/>
          <p:cNvSpPr>
            <a:spLocks noGrp="1"/>
          </p:cNvSpPr>
          <p:nvPr>
            <p:ph type="title"/>
          </p:nvPr>
        </p:nvSpPr>
        <p:spPr>
          <a:xfrm>
            <a:off x="1600200" y="148831"/>
            <a:ext cx="15087600" cy="1988345"/>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2286000" y="2743199"/>
            <a:ext cx="13716000" cy="68580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600200" y="9722641"/>
            <a:ext cx="11772900" cy="359573"/>
          </a:xfrm>
          <a:prstGeom prst="rect">
            <a:avLst/>
          </a:prstGeom>
        </p:spPr>
        <p:txBody>
          <a:bodyPr vert="horz" lIns="91440" tIns="45720" rIns="91440" bIns="45720" rtlCol="0" anchor="ctr"/>
          <a:lstStyle>
            <a:lvl1pPr algn="l">
              <a:defRPr sz="1650">
                <a:solidFill>
                  <a:schemeClr val="tx1"/>
                </a:solidFill>
              </a:defRPr>
            </a:lvl1pPr>
          </a:lstStyle>
          <a:p>
            <a:endParaRPr lang="en-US" dirty="0"/>
          </a:p>
        </p:txBody>
      </p:sp>
      <p:sp>
        <p:nvSpPr>
          <p:cNvPr id="4" name="Date Placeholder 3"/>
          <p:cNvSpPr>
            <a:spLocks noGrp="1"/>
          </p:cNvSpPr>
          <p:nvPr>
            <p:ph type="dt" sz="half" idx="2"/>
          </p:nvPr>
        </p:nvSpPr>
        <p:spPr>
          <a:xfrm>
            <a:off x="13601700" y="9698828"/>
            <a:ext cx="1600200" cy="359573"/>
          </a:xfrm>
          <a:prstGeom prst="rect">
            <a:avLst/>
          </a:prstGeom>
        </p:spPr>
        <p:txBody>
          <a:bodyPr vert="horz" lIns="91440" tIns="45720" rIns="91440" bIns="45720" rtlCol="0" anchor="ctr"/>
          <a:lstStyle>
            <a:lvl1pPr algn="r">
              <a:defRPr sz="1650">
                <a:solidFill>
                  <a:schemeClr val="tx1"/>
                </a:solidFill>
              </a:defRPr>
            </a:lvl1pPr>
          </a:lstStyle>
          <a:p>
            <a:fld id="{37CC0096-1860-4642-9CD2-0079EA5E7CD1}" type="datetimeFigureOut">
              <a:rPr lang="en-US" smtClean="0"/>
              <a:pPr/>
              <a:t>2/7/2026</a:t>
            </a:fld>
            <a:endParaRPr lang="en-US" dirty="0"/>
          </a:p>
        </p:txBody>
      </p:sp>
      <p:sp>
        <p:nvSpPr>
          <p:cNvPr id="6" name="Slide Number Placeholder 5"/>
          <p:cNvSpPr>
            <a:spLocks noGrp="1"/>
          </p:cNvSpPr>
          <p:nvPr>
            <p:ph type="sldNum" sz="quarter" idx="4"/>
          </p:nvPr>
        </p:nvSpPr>
        <p:spPr>
          <a:xfrm>
            <a:off x="15430500" y="9722641"/>
            <a:ext cx="1257300" cy="359573"/>
          </a:xfrm>
          <a:prstGeom prst="rect">
            <a:avLst/>
          </a:prstGeom>
        </p:spPr>
        <p:txBody>
          <a:bodyPr vert="horz" lIns="91440" tIns="45720" rIns="91440" bIns="45720" rtlCol="0" anchor="ctr"/>
          <a:lstStyle>
            <a:lvl1pPr algn="r">
              <a:defRPr sz="165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415540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342900" indent="-342900" algn="l" defTabSz="1371600" rtl="0" eaLnBrk="1" latinLnBrk="0" hangingPunct="1">
        <a:lnSpc>
          <a:spcPct val="90000"/>
        </a:lnSpc>
        <a:spcBef>
          <a:spcPts val="2700"/>
        </a:spcBef>
        <a:buSzPct val="100000"/>
        <a:buFont typeface="Arial" pitchFamily="34" charset="0"/>
        <a:buChar char="▪"/>
        <a:defRPr sz="3600" kern="1200">
          <a:solidFill>
            <a:schemeClr val="tx1">
              <a:lumMod val="75000"/>
              <a:lumOff val="25000"/>
            </a:schemeClr>
          </a:solidFill>
          <a:latin typeface="+mn-lt"/>
          <a:ea typeface="+mn-ea"/>
          <a:cs typeface="+mn-cs"/>
        </a:defRPr>
      </a:lvl1pPr>
      <a:lvl2pPr marL="685800" indent="-342900" algn="l" defTabSz="1371600" rtl="0" eaLnBrk="1" latinLnBrk="0" hangingPunct="1">
        <a:lnSpc>
          <a:spcPct val="90000"/>
        </a:lnSpc>
        <a:spcBef>
          <a:spcPts val="900"/>
        </a:spcBef>
        <a:buSzPct val="100000"/>
        <a:buFont typeface="Arial" pitchFamily="34" charset="0"/>
        <a:buChar char="▪"/>
        <a:defRPr sz="3300" kern="1200">
          <a:solidFill>
            <a:schemeClr val="tx1">
              <a:lumMod val="75000"/>
              <a:lumOff val="25000"/>
            </a:schemeClr>
          </a:solidFill>
          <a:latin typeface="+mn-lt"/>
          <a:ea typeface="+mn-ea"/>
          <a:cs typeface="+mn-cs"/>
        </a:defRPr>
      </a:lvl2pPr>
      <a:lvl3pPr marL="1028700" indent="-274320" algn="l" defTabSz="1371600" rtl="0" eaLnBrk="1" latinLnBrk="0" hangingPunct="1">
        <a:lnSpc>
          <a:spcPct val="90000"/>
        </a:lnSpc>
        <a:spcBef>
          <a:spcPts val="900"/>
        </a:spcBef>
        <a:buSzPct val="100000"/>
        <a:buFont typeface="Arial" pitchFamily="34" charset="0"/>
        <a:buChar char="▪"/>
        <a:defRPr sz="3000" kern="1200">
          <a:solidFill>
            <a:schemeClr val="tx1">
              <a:lumMod val="75000"/>
              <a:lumOff val="25000"/>
            </a:schemeClr>
          </a:solidFill>
          <a:latin typeface="+mn-lt"/>
          <a:ea typeface="+mn-ea"/>
          <a:cs typeface="+mn-cs"/>
        </a:defRPr>
      </a:lvl3pPr>
      <a:lvl4pPr marL="1303020" indent="-273845" algn="l" defTabSz="1371600" rtl="0" eaLnBrk="1" latinLnBrk="0" hangingPunct="1">
        <a:lnSpc>
          <a:spcPct val="90000"/>
        </a:lnSpc>
        <a:spcBef>
          <a:spcPts val="900"/>
        </a:spcBef>
        <a:buSzPct val="100000"/>
        <a:buFont typeface="Arial" pitchFamily="34" charset="0"/>
        <a:buChar char="▪"/>
        <a:defRPr sz="2700" kern="1200">
          <a:solidFill>
            <a:schemeClr val="tx1">
              <a:lumMod val="75000"/>
              <a:lumOff val="25000"/>
            </a:schemeClr>
          </a:solidFill>
          <a:latin typeface="+mn-lt"/>
          <a:ea typeface="+mn-ea"/>
          <a:cs typeface="+mn-cs"/>
        </a:defRPr>
      </a:lvl4pPr>
      <a:lvl5pPr marL="1577340" indent="-274320" algn="l" defTabSz="1371600" rtl="0" eaLnBrk="1" latinLnBrk="0" hangingPunct="1">
        <a:lnSpc>
          <a:spcPct val="90000"/>
        </a:lnSpc>
        <a:spcBef>
          <a:spcPts val="900"/>
        </a:spcBef>
        <a:buSzPct val="100000"/>
        <a:buFont typeface="Arial" pitchFamily="34" charset="0"/>
        <a:buChar char="▪"/>
        <a:defRPr sz="2400" kern="1200">
          <a:solidFill>
            <a:schemeClr val="tx1">
              <a:lumMod val="75000"/>
              <a:lumOff val="25000"/>
            </a:schemeClr>
          </a:solidFill>
          <a:latin typeface="+mn-lt"/>
          <a:ea typeface="+mn-ea"/>
          <a:cs typeface="+mn-cs"/>
        </a:defRPr>
      </a:lvl5pPr>
      <a:lvl6pPr marL="1851660" indent="-274320" algn="l" defTabSz="1371600" rtl="0" eaLnBrk="1" latinLnBrk="0" hangingPunct="1">
        <a:lnSpc>
          <a:spcPct val="90000"/>
        </a:lnSpc>
        <a:spcBef>
          <a:spcPts val="600"/>
        </a:spcBef>
        <a:buSzPct val="100000"/>
        <a:buFont typeface="Arial" pitchFamily="34" charset="0"/>
        <a:buChar char="▪"/>
        <a:defRPr sz="2400" kern="1200">
          <a:solidFill>
            <a:schemeClr val="tx1">
              <a:lumMod val="75000"/>
              <a:lumOff val="25000"/>
            </a:schemeClr>
          </a:solidFill>
          <a:latin typeface="+mn-lt"/>
          <a:ea typeface="+mn-ea"/>
          <a:cs typeface="+mn-cs"/>
        </a:defRPr>
      </a:lvl6pPr>
      <a:lvl7pPr marL="2125980" indent="-274320" algn="l" defTabSz="1371600" rtl="0" eaLnBrk="1" latinLnBrk="0" hangingPunct="1">
        <a:lnSpc>
          <a:spcPct val="90000"/>
        </a:lnSpc>
        <a:spcBef>
          <a:spcPts val="600"/>
        </a:spcBef>
        <a:buSzPct val="100000"/>
        <a:buFont typeface="Arial" pitchFamily="34" charset="0"/>
        <a:buChar char="▪"/>
        <a:defRPr sz="2400" kern="1200">
          <a:solidFill>
            <a:schemeClr val="tx1">
              <a:lumMod val="75000"/>
              <a:lumOff val="25000"/>
            </a:schemeClr>
          </a:solidFill>
          <a:latin typeface="+mn-lt"/>
          <a:ea typeface="+mn-ea"/>
          <a:cs typeface="+mn-cs"/>
        </a:defRPr>
      </a:lvl7pPr>
      <a:lvl8pPr marL="2400300" indent="-274320" algn="l" defTabSz="1371600" rtl="0" eaLnBrk="1" latinLnBrk="0" hangingPunct="1">
        <a:lnSpc>
          <a:spcPct val="90000"/>
        </a:lnSpc>
        <a:spcBef>
          <a:spcPts val="600"/>
        </a:spcBef>
        <a:buSzPct val="100000"/>
        <a:buFont typeface="Arial" pitchFamily="34" charset="0"/>
        <a:buChar char="▪"/>
        <a:defRPr sz="2400" kern="1200">
          <a:solidFill>
            <a:schemeClr val="tx1">
              <a:lumMod val="75000"/>
              <a:lumOff val="25000"/>
            </a:schemeClr>
          </a:solidFill>
          <a:latin typeface="+mn-lt"/>
          <a:ea typeface="+mn-ea"/>
          <a:cs typeface="+mn-cs"/>
        </a:defRPr>
      </a:lvl8pPr>
      <a:lvl9pPr marL="2674620" indent="-274320" algn="l" defTabSz="1371600" rtl="0" eaLnBrk="1" latinLnBrk="0" hangingPunct="1">
        <a:lnSpc>
          <a:spcPct val="90000"/>
        </a:lnSpc>
        <a:spcBef>
          <a:spcPts val="600"/>
        </a:spcBef>
        <a:buSzPct val="100000"/>
        <a:buFont typeface="Arial" pitchFamily="34" charset="0"/>
        <a:buChar char="▪"/>
        <a:defRPr sz="2400" kern="1200">
          <a:solidFill>
            <a:schemeClr val="tx1">
              <a:lumMod val="75000"/>
              <a:lumOff val="25000"/>
            </a:schemeClr>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4802592" y="0"/>
            <a:ext cx="8682815" cy="10287000"/>
          </a:xfrm>
          <a:custGeom>
            <a:avLst/>
            <a:gdLst/>
            <a:ahLst/>
            <a:cxnLst/>
            <a:rect l="l" t="t" r="r" b="b"/>
            <a:pathLst>
              <a:path w="8682815" h="10287000">
                <a:moveTo>
                  <a:pt x="0" y="0"/>
                </a:moveTo>
                <a:lnTo>
                  <a:pt x="8682816" y="0"/>
                </a:lnTo>
                <a:lnTo>
                  <a:pt x="8682816" y="10287000"/>
                </a:lnTo>
                <a:lnTo>
                  <a:pt x="0" y="10287000"/>
                </a:lnTo>
                <a:lnTo>
                  <a:pt x="0" y="0"/>
                </a:lnTo>
                <a:close/>
              </a:path>
            </a:pathLst>
          </a:custGeom>
          <a:blipFill>
            <a:blip r:embed="rId3"/>
            <a:stretch>
              <a:fillRect l="-2191"/>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0A43-3C98-A1DE-96C4-33A5F834EE2F}"/>
              </a:ext>
            </a:extLst>
          </p:cNvPr>
          <p:cNvSpPr>
            <a:spLocks noGrp="1"/>
          </p:cNvSpPr>
          <p:nvPr>
            <p:ph type="title"/>
          </p:nvPr>
        </p:nvSpPr>
        <p:spPr>
          <a:xfrm>
            <a:off x="10858737" y="0"/>
            <a:ext cx="7086600" cy="6748272"/>
          </a:xfrm>
        </p:spPr>
        <p:txBody>
          <a:bodyPr>
            <a:normAutofit/>
          </a:bodyPr>
          <a:lstStyle/>
          <a:p>
            <a:pPr algn="ctr"/>
            <a:r>
              <a:rPr lang="en-US" dirty="0"/>
              <a:t>Obesity (BMI &gt;30), which puts people at higher risk for cancer, heart disease and diabetes, now is deadlier than smoking. </a:t>
            </a:r>
            <a:r>
              <a:rPr lang="en-US" sz="1950" dirty="0">
                <a:latin typeface="Aptos" panose="020B0004020202020204" pitchFamily="34" charset="0"/>
              </a:rPr>
              <a:t>(Ho et al., 2021, BMC Public Health)</a:t>
            </a:r>
          </a:p>
        </p:txBody>
      </p:sp>
      <p:sp>
        <p:nvSpPr>
          <p:cNvPr id="3" name="Picture Placeholder 2">
            <a:extLst>
              <a:ext uri="{FF2B5EF4-FFF2-40B4-BE49-F238E27FC236}">
                <a16:creationId xmlns:a16="http://schemas.microsoft.com/office/drawing/2014/main" id="{DE9394B7-F994-4C9D-5AFA-708763BCF4E2}"/>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AC4881F7-5657-7D38-F93E-91970746CDAD}"/>
              </a:ext>
            </a:extLst>
          </p:cNvPr>
          <p:cNvSpPr>
            <a:spLocks noGrp="1"/>
          </p:cNvSpPr>
          <p:nvPr>
            <p:ph type="body" sz="half" idx="2"/>
          </p:nvPr>
        </p:nvSpPr>
        <p:spPr/>
        <p:txBody>
          <a:bodyPr>
            <a:normAutofit/>
          </a:bodyPr>
          <a:lstStyle/>
          <a:p>
            <a:pPr algn="ctr"/>
            <a:r>
              <a:rPr lang="en-US" sz="3600" dirty="0"/>
              <a:t>“Sitting is the new smoking”</a:t>
            </a:r>
          </a:p>
        </p:txBody>
      </p:sp>
      <p:pic>
        <p:nvPicPr>
          <p:cNvPr id="5" name="Picture 4">
            <a:extLst>
              <a:ext uri="{FF2B5EF4-FFF2-40B4-BE49-F238E27FC236}">
                <a16:creationId xmlns:a16="http://schemas.microsoft.com/office/drawing/2014/main" id="{30058A40-ED11-64A3-4858-D1C1AA15EC58}"/>
              </a:ext>
            </a:extLst>
          </p:cNvPr>
          <p:cNvPicPr>
            <a:picLocks noChangeAspect="1"/>
          </p:cNvPicPr>
          <p:nvPr/>
        </p:nvPicPr>
        <p:blipFill>
          <a:blip r:embed="rId3"/>
          <a:stretch>
            <a:fillRect/>
          </a:stretch>
        </p:blipFill>
        <p:spPr>
          <a:xfrm>
            <a:off x="-39189" y="0"/>
            <a:ext cx="10552406" cy="10287000"/>
          </a:xfrm>
          <a:prstGeom prst="rect">
            <a:avLst/>
          </a:prstGeom>
        </p:spPr>
      </p:pic>
    </p:spTree>
    <p:extLst>
      <p:ext uri="{BB962C8B-B14F-4D97-AF65-F5344CB8AC3E}">
        <p14:creationId xmlns:p14="http://schemas.microsoft.com/office/powerpoint/2010/main" val="21998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0F08E2-84FB-1887-F3E9-1687FE77D0EE}"/>
              </a:ext>
            </a:extLst>
          </p:cNvPr>
          <p:cNvSpPr>
            <a:spLocks noGrp="1"/>
          </p:cNvSpPr>
          <p:nvPr>
            <p:ph type="title"/>
          </p:nvPr>
        </p:nvSpPr>
        <p:spPr>
          <a:xfrm>
            <a:off x="10668000" y="571500"/>
            <a:ext cx="7467600" cy="2628900"/>
          </a:xfrm>
        </p:spPr>
        <p:txBody>
          <a:bodyPr anchor="b">
            <a:normAutofit/>
          </a:bodyPr>
          <a:lstStyle/>
          <a:p>
            <a:pPr algn="ctr"/>
            <a:r>
              <a:rPr lang="en-US" sz="4800" dirty="0"/>
              <a:t>How to build and maintain a strong heart spiritually </a:t>
            </a:r>
          </a:p>
        </p:txBody>
      </p:sp>
      <p:pic>
        <p:nvPicPr>
          <p:cNvPr id="6" name="Picture 5">
            <a:extLst>
              <a:ext uri="{FF2B5EF4-FFF2-40B4-BE49-F238E27FC236}">
                <a16:creationId xmlns:a16="http://schemas.microsoft.com/office/drawing/2014/main" id="{FE76128D-C10B-526C-479D-FB80FA596E79}"/>
              </a:ext>
            </a:extLst>
          </p:cNvPr>
          <p:cNvPicPr>
            <a:picLocks noChangeAspect="1"/>
          </p:cNvPicPr>
          <p:nvPr/>
        </p:nvPicPr>
        <p:blipFill>
          <a:blip r:embed="rId3"/>
          <a:srcRect l="6523" r="8675"/>
          <a:stretch>
            <a:fillRect/>
          </a:stretch>
        </p:blipFill>
        <p:spPr>
          <a:xfrm>
            <a:off x="-1" y="0"/>
            <a:ext cx="10512725" cy="10287000"/>
          </a:xfrm>
          <a:prstGeom prst="rect">
            <a:avLst/>
          </a:prstGeom>
          <a:noFill/>
        </p:spPr>
      </p:pic>
      <p:sp>
        <p:nvSpPr>
          <p:cNvPr id="18" name="Text Placeholder 3">
            <a:extLst>
              <a:ext uri="{FF2B5EF4-FFF2-40B4-BE49-F238E27FC236}">
                <a16:creationId xmlns:a16="http://schemas.microsoft.com/office/drawing/2014/main" id="{326CA332-7018-66EA-FBCB-892EC3B41000}"/>
              </a:ext>
            </a:extLst>
          </p:cNvPr>
          <p:cNvSpPr>
            <a:spLocks noGrp="1"/>
          </p:cNvSpPr>
          <p:nvPr>
            <p:ph type="body" sz="half" idx="2"/>
          </p:nvPr>
        </p:nvSpPr>
        <p:spPr>
          <a:xfrm>
            <a:off x="11452859" y="4343400"/>
            <a:ext cx="5898356" cy="5372100"/>
          </a:xfrm>
        </p:spPr>
        <p:txBody>
          <a:bodyPr>
            <a:normAutofit/>
          </a:bodyPr>
          <a:lstStyle/>
          <a:p>
            <a:r>
              <a:rPr lang="en-US" sz="4200" dirty="0"/>
              <a:t>Chambers of the heart </a:t>
            </a:r>
          </a:p>
          <a:p>
            <a:r>
              <a:rPr lang="en-US" sz="4200" dirty="0"/>
              <a:t>Valves</a:t>
            </a:r>
          </a:p>
          <a:p>
            <a:r>
              <a:rPr lang="en-US" sz="4200" dirty="0"/>
              <a:t>Blood vessels (coronary arteries and pulmonary vein)</a:t>
            </a:r>
          </a:p>
          <a:p>
            <a:r>
              <a:rPr lang="en-US" sz="4200" dirty="0"/>
              <a:t>Electrical System</a:t>
            </a:r>
          </a:p>
        </p:txBody>
      </p:sp>
    </p:spTree>
    <p:extLst>
      <p:ext uri="{BB962C8B-B14F-4D97-AF65-F5344CB8AC3E}">
        <p14:creationId xmlns:p14="http://schemas.microsoft.com/office/powerpoint/2010/main" val="233209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304989"/>
            <a:ext cx="18288000" cy="956272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Presiding</a:t>
            </a:r>
          </a:p>
          <a:p>
            <a:pPr algn="ctr">
              <a:lnSpc>
                <a:spcPts val="8420"/>
              </a:lnSpc>
            </a:pPr>
            <a:r>
              <a:rPr lang="en-US" sz="6014" b="1">
                <a:solidFill>
                  <a:srgbClr val="FFFFFF"/>
                </a:solidFill>
                <a:latin typeface="Canva Sans Bold"/>
                <a:ea typeface="Canva Sans Bold"/>
                <a:cs typeface="Canva Sans Bold"/>
                <a:sym typeface="Canva Sans Bold"/>
              </a:rPr>
              <a:t>Gwendolyn J. Carroll, Chairman</a:t>
            </a:r>
          </a:p>
          <a:p>
            <a:pPr algn="ctr">
              <a:lnSpc>
                <a:spcPts val="8420"/>
              </a:lnSpc>
            </a:pPr>
            <a:r>
              <a:rPr lang="en-US" sz="6014" b="1">
                <a:solidFill>
                  <a:srgbClr val="FFFFFF"/>
                </a:solidFill>
                <a:latin typeface="Canva Sans Bold"/>
                <a:ea typeface="Canva Sans Bold"/>
                <a:cs typeface="Canva Sans Bold"/>
                <a:sym typeface="Canva Sans Bold"/>
              </a:rPr>
              <a:t>Uplift Our Local Community (UOLC) Committee</a:t>
            </a:r>
          </a:p>
          <a:p>
            <a:pPr algn="ctr">
              <a:lnSpc>
                <a:spcPts val="8420"/>
              </a:lnSpc>
            </a:pPr>
            <a:r>
              <a:rPr lang="en-US" sz="6014" b="1">
                <a:solidFill>
                  <a:srgbClr val="FFFFFF"/>
                </a:solidFill>
                <a:latin typeface="Canva Sans Bold"/>
                <a:ea typeface="Canva Sans Bold"/>
                <a:cs typeface="Canva Sans Bold"/>
                <a:sym typeface="Canva Sans Bold"/>
              </a:rPr>
              <a:t>Mu Upsilon Omega (MUO)</a:t>
            </a:r>
          </a:p>
          <a:p>
            <a:pPr algn="ctr">
              <a:lnSpc>
                <a:spcPts val="8420"/>
              </a:lnSpc>
            </a:pPr>
            <a:r>
              <a:rPr lang="en-US" sz="6014" b="1" u="sng">
                <a:solidFill>
                  <a:srgbClr val="FFFFFF"/>
                </a:solidFill>
                <a:latin typeface="Canva Sans Bold"/>
                <a:ea typeface="Canva Sans Bold"/>
                <a:cs typeface="Canva Sans Bold"/>
                <a:sym typeface="Canva Sans Bold"/>
              </a:rPr>
              <a:t>Greetings</a:t>
            </a:r>
          </a:p>
          <a:p>
            <a:pPr algn="ctr">
              <a:lnSpc>
                <a:spcPts val="8420"/>
              </a:lnSpc>
            </a:pPr>
            <a:r>
              <a:rPr lang="en-US" sz="6014" b="1">
                <a:solidFill>
                  <a:srgbClr val="FFFFFF"/>
                </a:solidFill>
                <a:latin typeface="Canva Sans Bold"/>
                <a:ea typeface="Canva Sans Bold"/>
                <a:cs typeface="Canva Sans Bold"/>
                <a:sym typeface="Canva Sans Bold"/>
              </a:rPr>
              <a:t>Rev. Ron Rawls, Pastor</a:t>
            </a:r>
          </a:p>
          <a:p>
            <a:pPr algn="ctr">
              <a:lnSpc>
                <a:spcPts val="8420"/>
              </a:lnSpc>
            </a:pPr>
            <a:r>
              <a:rPr lang="en-US" sz="6014" b="1">
                <a:solidFill>
                  <a:srgbClr val="FFFFFF"/>
                </a:solidFill>
                <a:latin typeface="Canva Sans Bold"/>
                <a:ea typeface="Canva Sans Bold"/>
                <a:cs typeface="Canva Sans Bold"/>
                <a:sym typeface="Canva Sans Bold"/>
              </a:rPr>
              <a:t>Greater Bethel A.M.E. Church</a:t>
            </a:r>
          </a:p>
          <a:p>
            <a:pPr algn="ctr">
              <a:lnSpc>
                <a:spcPts val="8420"/>
              </a:lnSpc>
            </a:pPr>
            <a:r>
              <a:rPr lang="en-US" sz="6014" b="1">
                <a:solidFill>
                  <a:srgbClr val="FFFFFF"/>
                </a:solidFill>
                <a:latin typeface="Canva Sans Bold"/>
                <a:ea typeface="Canva Sans Bold"/>
                <a:cs typeface="Canva Sans Bold"/>
                <a:sym typeface="Canva Sans Bold"/>
              </a:rPr>
              <a:t>Ms. Stephanie Seawright, President</a:t>
            </a:r>
          </a:p>
          <a:p>
            <a:pPr algn="ctr">
              <a:lnSpc>
                <a:spcPts val="8420"/>
              </a:lnSpc>
            </a:pPr>
            <a:r>
              <a:rPr lang="en-US" sz="6014" b="1">
                <a:solidFill>
                  <a:srgbClr val="FFFFFF"/>
                </a:solidFill>
                <a:latin typeface="Canva Sans Bold"/>
                <a:ea typeface="Canva Sans Bold"/>
                <a:cs typeface="Canva Sans Bold"/>
                <a:sym typeface="Canva Sans Bold"/>
              </a:rPr>
              <a:t>MUO Chapter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135640-4737-8CF6-78BE-F741A7D4D5D9}"/>
              </a:ext>
            </a:extLst>
          </p:cNvPr>
          <p:cNvSpPr txBox="1"/>
          <p:nvPr/>
        </p:nvSpPr>
        <p:spPr>
          <a:xfrm>
            <a:off x="3200400" y="457200"/>
            <a:ext cx="11772900" cy="6740307"/>
          </a:xfrm>
          <a:prstGeom prst="rect">
            <a:avLst/>
          </a:prstGeom>
          <a:noFill/>
        </p:spPr>
        <p:txBody>
          <a:bodyPr wrap="square" rtlCol="0">
            <a:spAutoFit/>
          </a:bodyPr>
          <a:lstStyle/>
          <a:p>
            <a:pPr algn="ctr"/>
            <a:r>
              <a:rPr lang="en-US" sz="14400" dirty="0">
                <a:solidFill>
                  <a:srgbClr val="FF0066"/>
                </a:solidFill>
                <a:latin typeface="Gigi" panose="04040504061007020D02" pitchFamily="82" charset="0"/>
              </a:rPr>
              <a:t>LOVE ON YOUR HEART!!!!</a:t>
            </a:r>
          </a:p>
        </p:txBody>
      </p:sp>
      <p:sp>
        <p:nvSpPr>
          <p:cNvPr id="5" name="TextBox 4">
            <a:extLst>
              <a:ext uri="{FF2B5EF4-FFF2-40B4-BE49-F238E27FC236}">
                <a16:creationId xmlns:a16="http://schemas.microsoft.com/office/drawing/2014/main" id="{ABAC6D77-7F66-32BB-E680-93C3785019A6}"/>
              </a:ext>
            </a:extLst>
          </p:cNvPr>
          <p:cNvSpPr txBox="1"/>
          <p:nvPr/>
        </p:nvSpPr>
        <p:spPr>
          <a:xfrm>
            <a:off x="1028700" y="6972301"/>
            <a:ext cx="16230600" cy="3785652"/>
          </a:xfrm>
          <a:prstGeom prst="rect">
            <a:avLst/>
          </a:prstGeom>
          <a:noFill/>
        </p:spPr>
        <p:txBody>
          <a:bodyPr wrap="square">
            <a:spAutoFit/>
          </a:bodyPr>
          <a:lstStyle/>
          <a:p>
            <a:r>
              <a:rPr lang="en-US" sz="4800" dirty="0"/>
              <a:t>What you put into your body will keep you or kill you!</a:t>
            </a:r>
          </a:p>
          <a:p>
            <a:endParaRPr lang="en-US" sz="4800" dirty="0"/>
          </a:p>
          <a:p>
            <a:r>
              <a:rPr lang="en-US" sz="4800" dirty="0"/>
              <a:t>We must be very careful how we handle the things of God, including our health. Our bodies belong to God.</a:t>
            </a:r>
          </a:p>
          <a:p>
            <a:endParaRPr lang="en-US" sz="4800" dirty="0"/>
          </a:p>
        </p:txBody>
      </p:sp>
    </p:spTree>
    <p:extLst>
      <p:ext uri="{BB962C8B-B14F-4D97-AF65-F5344CB8AC3E}">
        <p14:creationId xmlns:p14="http://schemas.microsoft.com/office/powerpoint/2010/main" val="84063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838389"/>
            <a:ext cx="18288000" cy="849592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Introduction of Testimonial Guests</a:t>
            </a:r>
          </a:p>
          <a:p>
            <a:pPr algn="ctr">
              <a:lnSpc>
                <a:spcPts val="8420"/>
              </a:lnSpc>
            </a:pPr>
            <a:r>
              <a:rPr lang="en-US" sz="6014" b="1">
                <a:solidFill>
                  <a:srgbClr val="FFFFFF"/>
                </a:solidFill>
                <a:latin typeface="Canva Sans Bold"/>
                <a:ea typeface="Canva Sans Bold"/>
                <a:cs typeface="Canva Sans Bold"/>
                <a:sym typeface="Canva Sans Bold"/>
              </a:rPr>
              <a:t>Judge Meshon Rawls, Coordinator of</a:t>
            </a:r>
          </a:p>
          <a:p>
            <a:pPr algn="ctr">
              <a:lnSpc>
                <a:spcPts val="8420"/>
              </a:lnSpc>
            </a:pPr>
            <a:r>
              <a:rPr lang="en-US" sz="6014" b="1">
                <a:solidFill>
                  <a:srgbClr val="FFFFFF"/>
                </a:solidFill>
                <a:latin typeface="Canva Sans Bold"/>
                <a:ea typeface="Canva Sans Bold"/>
                <a:cs typeface="Canva Sans Bold"/>
                <a:sym typeface="Canva Sans Bold"/>
              </a:rPr>
              <a:t>Daughters of Sarah Women’s Ministry</a:t>
            </a:r>
          </a:p>
          <a:p>
            <a:pPr algn="ctr">
              <a:lnSpc>
                <a:spcPts val="8420"/>
              </a:lnSpc>
            </a:pPr>
            <a:r>
              <a:rPr lang="en-US" sz="6014" b="1">
                <a:solidFill>
                  <a:srgbClr val="FFFFFF"/>
                </a:solidFill>
                <a:latin typeface="Canva Sans Bold"/>
                <a:ea typeface="Canva Sans Bold"/>
                <a:cs typeface="Canva Sans Bold"/>
                <a:sym typeface="Canva Sans Bold"/>
              </a:rPr>
              <a:t>Greater Bethel A.M.E. Church (GBAMEC)</a:t>
            </a:r>
          </a:p>
          <a:p>
            <a:pPr algn="ctr">
              <a:lnSpc>
                <a:spcPts val="8420"/>
              </a:lnSpc>
            </a:pPr>
            <a:endParaRPr lang="en-US" sz="6014" b="1">
              <a:solidFill>
                <a:srgbClr val="FFFFFF"/>
              </a:solidFill>
              <a:latin typeface="Canva Sans Bold"/>
              <a:ea typeface="Canva Sans Bold"/>
              <a:cs typeface="Canva Sans Bold"/>
              <a:sym typeface="Canva Sans Bold"/>
            </a:endParaRPr>
          </a:p>
          <a:p>
            <a:pPr algn="ctr">
              <a:lnSpc>
                <a:spcPts val="8420"/>
              </a:lnSpc>
            </a:pPr>
            <a:r>
              <a:rPr lang="en-US" sz="6014" b="1">
                <a:solidFill>
                  <a:srgbClr val="FFFFFF"/>
                </a:solidFill>
                <a:latin typeface="Canva Sans Bold"/>
                <a:ea typeface="Canva Sans Bold"/>
                <a:cs typeface="Canva Sans Bold"/>
                <a:sym typeface="Canva Sans Bold"/>
              </a:rPr>
              <a:t>*Rev. Larry Rogers - Member, GBAMEC</a:t>
            </a:r>
          </a:p>
          <a:p>
            <a:pPr algn="ctr">
              <a:lnSpc>
                <a:spcPts val="8420"/>
              </a:lnSpc>
            </a:pPr>
            <a:endParaRPr lang="en-US" sz="6014" b="1">
              <a:solidFill>
                <a:srgbClr val="FFFFFF"/>
              </a:solidFill>
              <a:latin typeface="Canva Sans Bold"/>
              <a:ea typeface="Canva Sans Bold"/>
              <a:cs typeface="Canva Sans Bold"/>
              <a:sym typeface="Canva Sans Bold"/>
            </a:endParaRPr>
          </a:p>
          <a:p>
            <a:pPr algn="ctr">
              <a:lnSpc>
                <a:spcPts val="8420"/>
              </a:lnSpc>
            </a:pPr>
            <a:r>
              <a:rPr lang="en-US" sz="6014">
                <a:solidFill>
                  <a:srgbClr val="FFFFFF"/>
                </a:solidFill>
                <a:latin typeface="Canva Sans"/>
                <a:ea typeface="Canva Sans"/>
                <a:cs typeface="Canva Sans"/>
                <a:sym typeface="Canva Sans"/>
              </a:rPr>
              <a:t>*</a:t>
            </a:r>
            <a:r>
              <a:rPr lang="en-US" sz="6014" b="1">
                <a:solidFill>
                  <a:srgbClr val="FFFFFF"/>
                </a:solidFill>
                <a:latin typeface="Canva Sans Bold"/>
                <a:ea typeface="Canva Sans Bold"/>
                <a:cs typeface="Canva Sans Bold"/>
                <a:sym typeface="Canva Sans Bold"/>
              </a:rPr>
              <a:t>Ms. Lavita Strickland - Member, GBAMEC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438589"/>
            <a:ext cx="18288000" cy="529552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Q &amp; A</a:t>
            </a:r>
          </a:p>
          <a:p>
            <a:pPr algn="ctr">
              <a:lnSpc>
                <a:spcPts val="8420"/>
              </a:lnSpc>
            </a:pPr>
            <a:r>
              <a:rPr lang="en-US" sz="6014" b="1">
                <a:solidFill>
                  <a:srgbClr val="FFFFFF"/>
                </a:solidFill>
                <a:latin typeface="Canva Sans Bold"/>
                <a:ea typeface="Canva Sans Bold"/>
                <a:cs typeface="Canva Sans Bold"/>
                <a:sym typeface="Canva Sans Bold"/>
              </a:rPr>
              <a:t>Topics of Interest (Time Permitting):</a:t>
            </a:r>
          </a:p>
          <a:p>
            <a:pPr algn="ctr">
              <a:lnSpc>
                <a:spcPts val="8420"/>
              </a:lnSpc>
            </a:pPr>
            <a:endParaRPr lang="en-US" sz="6014" b="1">
              <a:solidFill>
                <a:srgbClr val="FFFFFF"/>
              </a:solidFill>
              <a:latin typeface="Canva Sans Bold"/>
              <a:ea typeface="Canva Sans Bold"/>
              <a:cs typeface="Canva Sans Bold"/>
              <a:sym typeface="Canva Sans Bold"/>
            </a:endParaRPr>
          </a:p>
          <a:p>
            <a:pPr algn="ctr">
              <a:lnSpc>
                <a:spcPts val="8420"/>
              </a:lnSpc>
            </a:pPr>
            <a:r>
              <a:rPr lang="en-US" sz="6014" b="1">
                <a:solidFill>
                  <a:srgbClr val="FFFFFF"/>
                </a:solidFill>
                <a:latin typeface="Canva Sans Bold"/>
                <a:ea typeface="Canva Sans Bold"/>
                <a:cs typeface="Canva Sans Bold"/>
                <a:sym typeface="Canva Sans Bold"/>
              </a:rPr>
              <a:t>“Common Heart Attack Warning Symptoms”</a:t>
            </a:r>
          </a:p>
          <a:p>
            <a:pPr algn="ctr">
              <a:lnSpc>
                <a:spcPts val="8420"/>
              </a:lnSpc>
            </a:pPr>
            <a:r>
              <a:rPr lang="en-US" sz="6014" b="1">
                <a:solidFill>
                  <a:srgbClr val="FFFFFF"/>
                </a:solidFill>
                <a:latin typeface="Canva Sans Bold"/>
                <a:ea typeface="Canva Sans Bold"/>
                <a:cs typeface="Canva Sans Bold"/>
                <a:sym typeface="Canva Sans Bold"/>
              </a:rPr>
              <a:t>Dr. Judith Lightsey-Alford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91029" y="124838"/>
            <a:ext cx="17505943" cy="9910067"/>
          </a:xfrm>
          <a:prstGeom prst="rect">
            <a:avLst/>
          </a:prstGeom>
        </p:spPr>
        <p:txBody>
          <a:bodyPr lIns="0" tIns="0" rIns="0" bIns="0" rtlCol="0" anchor="t">
            <a:spAutoFit/>
          </a:bodyPr>
          <a:lstStyle/>
          <a:p>
            <a:pPr algn="ctr">
              <a:lnSpc>
                <a:spcPts val="8700"/>
              </a:lnSpc>
            </a:pPr>
            <a:r>
              <a:rPr lang="en-US" sz="6214" b="1" u="sng">
                <a:solidFill>
                  <a:srgbClr val="FFFFFF"/>
                </a:solidFill>
                <a:latin typeface="Canva Sans Bold"/>
                <a:ea typeface="Canva Sans Bold"/>
                <a:cs typeface="Canva Sans Bold"/>
                <a:sym typeface="Canva Sans Bold"/>
              </a:rPr>
              <a:t>Common Heart Attack Warning Symptons</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Chest pain or discomfort</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Pain or discomfort in the jaw, neck or back</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Pain or discomfort in the arms or shoulders</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Shortness of breath</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Feeling very tired lightheaded or faint</a:t>
            </a:r>
          </a:p>
          <a:p>
            <a:pPr marL="1341790" lvl="1" indent="-670895" algn="l">
              <a:lnSpc>
                <a:spcPts val="8700"/>
              </a:lnSpc>
              <a:buAutoNum type="arabicPeriod"/>
            </a:pPr>
            <a:r>
              <a:rPr lang="en-US" sz="6214" b="1">
                <a:solidFill>
                  <a:srgbClr val="FFFFFF"/>
                </a:solidFill>
                <a:latin typeface="Canva Sans Bold"/>
                <a:ea typeface="Canva Sans Bold"/>
                <a:cs typeface="Canva Sans Bold"/>
                <a:sym typeface="Canva Sans Bold"/>
              </a:rPr>
              <a:t>Nausea or vomiting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438589"/>
            <a:ext cx="18288000" cy="529552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Q &amp; A</a:t>
            </a:r>
          </a:p>
          <a:p>
            <a:pPr algn="ctr">
              <a:lnSpc>
                <a:spcPts val="8420"/>
              </a:lnSpc>
            </a:pPr>
            <a:r>
              <a:rPr lang="en-US" sz="6014" b="1">
                <a:solidFill>
                  <a:srgbClr val="FFFFFF"/>
                </a:solidFill>
                <a:latin typeface="Canva Sans Bold"/>
                <a:ea typeface="Canva Sans Bold"/>
                <a:cs typeface="Canva Sans Bold"/>
                <a:sym typeface="Canva Sans Bold"/>
              </a:rPr>
              <a:t>Topics of Interest (Time Permitting):</a:t>
            </a:r>
          </a:p>
          <a:p>
            <a:pPr algn="ctr">
              <a:lnSpc>
                <a:spcPts val="8420"/>
              </a:lnSpc>
            </a:pPr>
            <a:endParaRPr lang="en-US" sz="6014" b="1">
              <a:solidFill>
                <a:srgbClr val="FFFFFF"/>
              </a:solidFill>
              <a:latin typeface="Canva Sans Bold"/>
              <a:ea typeface="Canva Sans Bold"/>
              <a:cs typeface="Canva Sans Bold"/>
              <a:sym typeface="Canva Sans Bold"/>
            </a:endParaRPr>
          </a:p>
          <a:p>
            <a:pPr algn="ctr">
              <a:lnSpc>
                <a:spcPts val="8420"/>
              </a:lnSpc>
            </a:pPr>
            <a:r>
              <a:rPr lang="en-US" sz="6014" b="1">
                <a:solidFill>
                  <a:srgbClr val="FFFFFF"/>
                </a:solidFill>
                <a:latin typeface="Canva Sans Bold"/>
                <a:ea typeface="Canva Sans Bold"/>
                <a:cs typeface="Canva Sans Bold"/>
                <a:sym typeface="Canva Sans Bold"/>
              </a:rPr>
              <a:t>“A Guide to Common Heart Test”</a:t>
            </a:r>
          </a:p>
          <a:p>
            <a:pPr algn="ctr">
              <a:lnSpc>
                <a:spcPts val="8420"/>
              </a:lnSpc>
            </a:pPr>
            <a:r>
              <a:rPr lang="en-US" sz="6014" b="1">
                <a:solidFill>
                  <a:srgbClr val="FFFFFF"/>
                </a:solidFill>
                <a:latin typeface="Canva Sans Bold"/>
                <a:ea typeface="Canva Sans Bold"/>
                <a:cs typeface="Canva Sans Bold"/>
                <a:sym typeface="Canva Sans Bold"/>
              </a:rPr>
              <a:t>Ms. Sarah Richardson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304989"/>
            <a:ext cx="18288000" cy="956272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Invocation &amp; Blessing of Food</a:t>
            </a:r>
          </a:p>
          <a:p>
            <a:pPr algn="ctr">
              <a:lnSpc>
                <a:spcPts val="8420"/>
              </a:lnSpc>
            </a:pPr>
            <a:r>
              <a:rPr lang="en-US" sz="6014" b="1">
                <a:solidFill>
                  <a:srgbClr val="FFFFFF"/>
                </a:solidFill>
                <a:latin typeface="Canva Sans Bold"/>
                <a:ea typeface="Canva Sans Bold"/>
                <a:cs typeface="Canva Sans Bold"/>
                <a:sym typeface="Canva Sans Bold"/>
              </a:rPr>
              <a:t>Ms. Phyllis Hilliard</a:t>
            </a:r>
          </a:p>
          <a:p>
            <a:pPr algn="ctr">
              <a:lnSpc>
                <a:spcPts val="8420"/>
              </a:lnSpc>
            </a:pPr>
            <a:r>
              <a:rPr lang="en-US" sz="6014" b="1">
                <a:solidFill>
                  <a:srgbClr val="FFFFFF"/>
                </a:solidFill>
                <a:latin typeface="Canva Sans Bold"/>
                <a:ea typeface="Canva Sans Bold"/>
                <a:cs typeface="Canva Sans Bold"/>
                <a:sym typeface="Canva Sans Bold"/>
              </a:rPr>
              <a:t>Chaplain - MUO Chapter</a:t>
            </a:r>
          </a:p>
          <a:p>
            <a:pPr algn="ctr">
              <a:lnSpc>
                <a:spcPts val="8420"/>
              </a:lnSpc>
            </a:pPr>
            <a:r>
              <a:rPr lang="en-US" sz="6014" b="1" u="sng">
                <a:solidFill>
                  <a:srgbClr val="FFFFFF"/>
                </a:solidFill>
                <a:latin typeface="Canva Sans Bold"/>
                <a:ea typeface="Canva Sans Bold"/>
                <a:cs typeface="Canva Sans Bold"/>
                <a:sym typeface="Canva Sans Bold"/>
              </a:rPr>
              <a:t>Occasion</a:t>
            </a:r>
          </a:p>
          <a:p>
            <a:pPr algn="ctr">
              <a:lnSpc>
                <a:spcPts val="8420"/>
              </a:lnSpc>
            </a:pPr>
            <a:r>
              <a:rPr lang="en-US" sz="6014" b="1">
                <a:solidFill>
                  <a:srgbClr val="FFFFFF"/>
                </a:solidFill>
                <a:latin typeface="Canva Sans Bold"/>
                <a:ea typeface="Canva Sans Bold"/>
                <a:cs typeface="Canva Sans Bold"/>
                <a:sym typeface="Canva Sans Bold"/>
              </a:rPr>
              <a:t>Ms. Gwendolyn J. Carroll</a:t>
            </a:r>
          </a:p>
          <a:p>
            <a:pPr algn="ctr">
              <a:lnSpc>
                <a:spcPts val="8420"/>
              </a:lnSpc>
            </a:pPr>
            <a:r>
              <a:rPr lang="en-US" sz="6014" b="1">
                <a:solidFill>
                  <a:srgbClr val="FFFFFF"/>
                </a:solidFill>
                <a:latin typeface="Canva Sans Bold"/>
                <a:ea typeface="Canva Sans Bold"/>
                <a:cs typeface="Canva Sans Bold"/>
                <a:sym typeface="Canva Sans Bold"/>
              </a:rPr>
              <a:t>Chairman, UOLC Committee</a:t>
            </a:r>
          </a:p>
          <a:p>
            <a:pPr algn="ctr">
              <a:lnSpc>
                <a:spcPts val="8420"/>
              </a:lnSpc>
            </a:pPr>
            <a:r>
              <a:rPr lang="en-US" sz="6014" b="1" u="sng">
                <a:solidFill>
                  <a:srgbClr val="FFFFFF"/>
                </a:solidFill>
                <a:latin typeface="Canva Sans Bold"/>
                <a:ea typeface="Canva Sans Bold"/>
                <a:cs typeface="Canva Sans Bold"/>
                <a:sym typeface="Canva Sans Bold"/>
              </a:rPr>
              <a:t>Introduction of Workshop Presenter</a:t>
            </a:r>
          </a:p>
          <a:p>
            <a:pPr algn="ctr">
              <a:lnSpc>
                <a:spcPts val="8420"/>
              </a:lnSpc>
            </a:pPr>
            <a:r>
              <a:rPr lang="en-US" sz="6014" b="1">
                <a:solidFill>
                  <a:srgbClr val="FFFFFF"/>
                </a:solidFill>
                <a:latin typeface="Canva Sans Bold"/>
                <a:ea typeface="Canva Sans Bold"/>
                <a:cs typeface="Canva Sans Bold"/>
                <a:sym typeface="Canva Sans Bold"/>
              </a:rPr>
              <a:t>Ms. Evelyn Mickle</a:t>
            </a:r>
          </a:p>
          <a:p>
            <a:pPr algn="ctr">
              <a:lnSpc>
                <a:spcPts val="8420"/>
              </a:lnSpc>
            </a:pPr>
            <a:r>
              <a:rPr lang="en-US" sz="6014" b="1">
                <a:solidFill>
                  <a:srgbClr val="FFFFFF"/>
                </a:solidFill>
                <a:latin typeface="Canva Sans Bold"/>
                <a:ea typeface="Canva Sans Bold"/>
                <a:cs typeface="Canva Sans Bold"/>
                <a:sym typeface="Canva Sans Bold"/>
              </a:rPr>
              <a:t>MUO/UOLC Committee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3255" y="895350"/>
            <a:ext cx="17541491" cy="7679282"/>
          </a:xfrm>
          <a:prstGeom prst="rect">
            <a:avLst/>
          </a:prstGeom>
        </p:spPr>
        <p:txBody>
          <a:bodyPr lIns="0" tIns="0" rIns="0" bIns="0" rtlCol="0" anchor="t">
            <a:spAutoFit/>
          </a:bodyPr>
          <a:lstStyle/>
          <a:p>
            <a:pPr algn="ctr">
              <a:lnSpc>
                <a:spcPts val="10100"/>
              </a:lnSpc>
            </a:pPr>
            <a:r>
              <a:rPr lang="en-US" sz="7000" b="1" u="sng" dirty="0">
                <a:solidFill>
                  <a:srgbClr val="FFFFFF"/>
                </a:solidFill>
                <a:latin typeface="Canva Sans Bold"/>
                <a:ea typeface="Canva Sans Bold"/>
                <a:cs typeface="Canva Sans Bold"/>
                <a:sym typeface="Canva Sans Bold"/>
              </a:rPr>
              <a:t>Common Heart Tests</a:t>
            </a:r>
          </a:p>
          <a:p>
            <a:pPr marL="1100484" indent="-778842">
              <a:lnSpc>
                <a:spcPts val="10100"/>
              </a:lnSpc>
              <a:buAutoNum type="arabicPeriod"/>
            </a:pPr>
            <a:r>
              <a:rPr lang="en-US" sz="7000" b="1" dirty="0">
                <a:solidFill>
                  <a:srgbClr val="FFFFFF"/>
                </a:solidFill>
                <a:latin typeface="Canva Sans Bold"/>
                <a:ea typeface="Canva Sans Bold"/>
                <a:cs typeface="Canva Sans Bold"/>
                <a:sym typeface="Canva Sans Bold"/>
              </a:rPr>
              <a:t>Blood Pressure</a:t>
            </a:r>
          </a:p>
          <a:p>
            <a:pPr marL="1100484" indent="-778842">
              <a:lnSpc>
                <a:spcPts val="10100"/>
              </a:lnSpc>
              <a:buAutoNum type="arabicPeriod"/>
            </a:pPr>
            <a:r>
              <a:rPr lang="en-US" sz="7000" b="1" dirty="0">
                <a:solidFill>
                  <a:srgbClr val="FFFFFF"/>
                </a:solidFill>
                <a:latin typeface="Canva Sans Bold"/>
                <a:ea typeface="Canva Sans Bold"/>
                <a:cs typeface="Canva Sans Bold"/>
                <a:sym typeface="Canva Sans Bold"/>
              </a:rPr>
              <a:t>Cholesterol, (LDL, HDL, Triglycerides, Total Blood Cholesterol)</a:t>
            </a:r>
          </a:p>
          <a:p>
            <a:pPr marL="1100484" indent="-778842">
              <a:lnSpc>
                <a:spcPts val="10100"/>
              </a:lnSpc>
              <a:buAutoNum type="arabicPeriod"/>
            </a:pPr>
            <a:r>
              <a:rPr lang="en-US" sz="7000" b="1" dirty="0">
                <a:solidFill>
                  <a:srgbClr val="FFFFFF"/>
                </a:solidFill>
                <a:latin typeface="Canva Sans Bold"/>
                <a:ea typeface="Canva Sans Bold"/>
                <a:cs typeface="Canva Sans Bold"/>
                <a:sym typeface="Canva Sans Bold"/>
              </a:rPr>
              <a:t>Blood Glucose</a:t>
            </a:r>
          </a:p>
          <a:p>
            <a:pPr marL="1100484" indent="-778842">
              <a:lnSpc>
                <a:spcPts val="10100"/>
              </a:lnSpc>
              <a:buAutoNum type="arabicPeriod"/>
            </a:pPr>
            <a:r>
              <a:rPr lang="en-US" sz="7000" b="1" dirty="0">
                <a:solidFill>
                  <a:srgbClr val="FFFFFF"/>
                </a:solidFill>
                <a:latin typeface="Canva Sans Bold"/>
                <a:ea typeface="Canva Sans Bold"/>
                <a:cs typeface="Canva Sans Bold"/>
                <a:sym typeface="Canva Sans Bold"/>
              </a:rPr>
              <a:t>Body Mass Index (BMI)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3255" y="652334"/>
            <a:ext cx="17541491" cy="8877557"/>
          </a:xfrm>
          <a:prstGeom prst="rect">
            <a:avLst/>
          </a:prstGeom>
        </p:spPr>
        <p:txBody>
          <a:bodyPr lIns="0" tIns="0" rIns="0" bIns="0" rtlCol="0" anchor="t">
            <a:spAutoFit/>
          </a:bodyPr>
          <a:lstStyle/>
          <a:p>
            <a:pPr algn="ctr">
              <a:lnSpc>
                <a:spcPts val="7860"/>
              </a:lnSpc>
            </a:pPr>
            <a:r>
              <a:rPr lang="en-US" sz="5614" b="1" u="sng">
                <a:solidFill>
                  <a:srgbClr val="FFFFFF"/>
                </a:solidFill>
                <a:latin typeface="Canva Sans Bold"/>
                <a:ea typeface="Canva Sans Bold"/>
                <a:cs typeface="Canva Sans Bold"/>
                <a:sym typeface="Canva Sans Bold"/>
              </a:rPr>
              <a:t>Door Prize &amp; Cook Book Drawings</a:t>
            </a:r>
          </a:p>
          <a:p>
            <a:pPr algn="ctr">
              <a:lnSpc>
                <a:spcPts val="7860"/>
              </a:lnSpc>
            </a:pPr>
            <a:r>
              <a:rPr lang="en-US" sz="5614" b="1">
                <a:solidFill>
                  <a:srgbClr val="FFFFFF"/>
                </a:solidFill>
                <a:latin typeface="Canva Sans Bold"/>
                <a:ea typeface="Canva Sans Bold"/>
                <a:cs typeface="Canva Sans Bold"/>
                <a:sym typeface="Canva Sans Bold"/>
              </a:rPr>
              <a:t>Ms. Faye McKnight</a:t>
            </a:r>
          </a:p>
          <a:p>
            <a:pPr algn="ctr">
              <a:lnSpc>
                <a:spcPts val="7860"/>
              </a:lnSpc>
            </a:pPr>
            <a:r>
              <a:rPr lang="en-US" sz="5614" b="1">
                <a:solidFill>
                  <a:srgbClr val="FFFFFF"/>
                </a:solidFill>
                <a:latin typeface="Canva Sans Bold"/>
                <a:ea typeface="Canva Sans Bold"/>
                <a:cs typeface="Canva Sans Bold"/>
                <a:sym typeface="Canva Sans Bold"/>
              </a:rPr>
              <a:t>Ms. Shirley Green Brown</a:t>
            </a:r>
          </a:p>
          <a:p>
            <a:pPr algn="ctr">
              <a:lnSpc>
                <a:spcPts val="7860"/>
              </a:lnSpc>
            </a:pPr>
            <a:r>
              <a:rPr lang="en-US" sz="5614" b="1" u="sng">
                <a:solidFill>
                  <a:srgbClr val="FFFFFF"/>
                </a:solidFill>
                <a:latin typeface="Canva Sans Bold"/>
                <a:ea typeface="Canva Sans Bold"/>
                <a:cs typeface="Canva Sans Bold"/>
                <a:sym typeface="Canva Sans Bold"/>
              </a:rPr>
              <a:t>Closing Remarks</a:t>
            </a:r>
          </a:p>
          <a:p>
            <a:pPr algn="ctr">
              <a:lnSpc>
                <a:spcPts val="7860"/>
              </a:lnSpc>
            </a:pPr>
            <a:r>
              <a:rPr lang="en-US" sz="5614" b="1">
                <a:solidFill>
                  <a:srgbClr val="FFFFFF"/>
                </a:solidFill>
                <a:latin typeface="Canva Sans Bold"/>
                <a:ea typeface="Canva Sans Bold"/>
                <a:cs typeface="Canva Sans Bold"/>
                <a:sym typeface="Canva Sans Bold"/>
              </a:rPr>
              <a:t>Dr. Judith Lightsey-Alford</a:t>
            </a:r>
          </a:p>
          <a:p>
            <a:pPr algn="ctr">
              <a:lnSpc>
                <a:spcPts val="7860"/>
              </a:lnSpc>
            </a:pPr>
            <a:r>
              <a:rPr lang="en-US" sz="5614" b="1">
                <a:solidFill>
                  <a:srgbClr val="FFFFFF"/>
                </a:solidFill>
                <a:latin typeface="Canva Sans Bold"/>
                <a:ea typeface="Canva Sans Bold"/>
                <a:cs typeface="Canva Sans Bold"/>
                <a:sym typeface="Canva Sans Bold"/>
              </a:rPr>
              <a:t>UOLC Committee Co-Chairman</a:t>
            </a:r>
          </a:p>
          <a:p>
            <a:pPr algn="ctr">
              <a:lnSpc>
                <a:spcPts val="7860"/>
              </a:lnSpc>
            </a:pPr>
            <a:r>
              <a:rPr lang="en-US" sz="5614" b="1" u="sng">
                <a:solidFill>
                  <a:srgbClr val="FFFFFF"/>
                </a:solidFill>
                <a:latin typeface="Canva Sans Bold"/>
                <a:ea typeface="Canva Sans Bold"/>
                <a:cs typeface="Canva Sans Bold"/>
                <a:sym typeface="Canva Sans Bold"/>
              </a:rPr>
              <a:t>Dismissal</a:t>
            </a:r>
          </a:p>
          <a:p>
            <a:pPr algn="ctr">
              <a:lnSpc>
                <a:spcPts val="7860"/>
              </a:lnSpc>
            </a:pPr>
            <a:r>
              <a:rPr lang="en-US" sz="5614" b="1">
                <a:solidFill>
                  <a:srgbClr val="FFFFFF"/>
                </a:solidFill>
                <a:latin typeface="Canva Sans Bold"/>
                <a:ea typeface="Canva Sans Bold"/>
                <a:cs typeface="Canva Sans Bold"/>
                <a:sym typeface="Canva Sans Bold"/>
              </a:rPr>
              <a:t>Lunch To Go- Fellowship Hall</a:t>
            </a:r>
          </a:p>
          <a:p>
            <a:pPr algn="ctr">
              <a:lnSpc>
                <a:spcPts val="7860"/>
              </a:lnSpc>
            </a:pPr>
            <a:r>
              <a:rPr lang="en-US" sz="5614" b="1">
                <a:solidFill>
                  <a:srgbClr val="FFFFFF"/>
                </a:solidFill>
                <a:latin typeface="Canva Sans Bold"/>
                <a:ea typeface="Canva Sans Bold"/>
                <a:cs typeface="Canva Sans Bold"/>
                <a:sym typeface="Canva Sans Bold"/>
              </a:rPr>
              <a:t>Daughters of Sarah Women’s Ministry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3255" y="652334"/>
            <a:ext cx="17541491" cy="8877557"/>
          </a:xfrm>
          <a:prstGeom prst="rect">
            <a:avLst/>
          </a:prstGeom>
        </p:spPr>
        <p:txBody>
          <a:bodyPr lIns="0" tIns="0" rIns="0" bIns="0" rtlCol="0" anchor="t">
            <a:spAutoFit/>
          </a:bodyPr>
          <a:lstStyle/>
          <a:p>
            <a:pPr algn="ctr">
              <a:lnSpc>
                <a:spcPts val="7860"/>
              </a:lnSpc>
            </a:pPr>
            <a:r>
              <a:rPr lang="en-US" sz="5614" b="1" u="sng">
                <a:solidFill>
                  <a:srgbClr val="FFFFFF"/>
                </a:solidFill>
                <a:latin typeface="Canva Sans Bold"/>
                <a:ea typeface="Canva Sans Bold"/>
                <a:cs typeface="Canva Sans Bold"/>
                <a:sym typeface="Canva Sans Bold"/>
              </a:rPr>
              <a:t>ACKNOWLEDGEMENTS:</a:t>
            </a:r>
          </a:p>
          <a:p>
            <a:pPr algn="ctr">
              <a:lnSpc>
                <a:spcPts val="7860"/>
              </a:lnSpc>
            </a:pPr>
            <a:r>
              <a:rPr lang="en-US" sz="5614" b="1">
                <a:solidFill>
                  <a:srgbClr val="FFFFFF"/>
                </a:solidFill>
                <a:latin typeface="Canva Sans Bold"/>
                <a:ea typeface="Canva Sans Bold"/>
                <a:cs typeface="Canva Sans Bold"/>
                <a:sym typeface="Canva Sans Bold"/>
              </a:rPr>
              <a:t>Rev. Ron Rawls, Pastor</a:t>
            </a:r>
          </a:p>
          <a:p>
            <a:pPr algn="ctr">
              <a:lnSpc>
                <a:spcPts val="7860"/>
              </a:lnSpc>
            </a:pPr>
            <a:r>
              <a:rPr lang="en-US" sz="5614" b="1">
                <a:solidFill>
                  <a:srgbClr val="FFFFFF"/>
                </a:solidFill>
                <a:latin typeface="Canva Sans Bold"/>
                <a:ea typeface="Canva Sans Bold"/>
                <a:cs typeface="Canva Sans Bold"/>
                <a:sym typeface="Canva Sans Bold"/>
              </a:rPr>
              <a:t>Judge Meshon Rawls, GBAMEC &amp;</a:t>
            </a:r>
          </a:p>
          <a:p>
            <a:pPr algn="ctr">
              <a:lnSpc>
                <a:spcPts val="7860"/>
              </a:lnSpc>
            </a:pPr>
            <a:r>
              <a:rPr lang="en-US" sz="5614" b="1">
                <a:solidFill>
                  <a:srgbClr val="FFFFFF"/>
                </a:solidFill>
                <a:latin typeface="Canva Sans Bold"/>
                <a:ea typeface="Canva Sans Bold"/>
                <a:cs typeface="Canva Sans Bold"/>
                <a:sym typeface="Canva Sans Bold"/>
              </a:rPr>
              <a:t>UOLC Committee</a:t>
            </a:r>
          </a:p>
          <a:p>
            <a:pPr algn="ctr">
              <a:lnSpc>
                <a:spcPts val="7860"/>
              </a:lnSpc>
            </a:pPr>
            <a:r>
              <a:rPr lang="en-US" sz="5614" b="1">
                <a:solidFill>
                  <a:srgbClr val="FFFFFF"/>
                </a:solidFill>
                <a:latin typeface="Canva Sans Bold"/>
                <a:ea typeface="Canva Sans Bold"/>
                <a:cs typeface="Canva Sans Bold"/>
                <a:sym typeface="Canva Sans Bold"/>
              </a:rPr>
              <a:t>The Daughters of Sarah Women’s Ministry and</a:t>
            </a:r>
          </a:p>
          <a:p>
            <a:pPr algn="ctr">
              <a:lnSpc>
                <a:spcPts val="7860"/>
              </a:lnSpc>
            </a:pPr>
            <a:r>
              <a:rPr lang="en-US" sz="5614" b="1">
                <a:solidFill>
                  <a:srgbClr val="FFFFFF"/>
                </a:solidFill>
                <a:latin typeface="Canva Sans Bold"/>
                <a:ea typeface="Canva Sans Bold"/>
                <a:cs typeface="Canva Sans Bold"/>
                <a:sym typeface="Canva Sans Bold"/>
              </a:rPr>
              <a:t>Health Ministry of Greater Bethel A.M.E. Church</a:t>
            </a:r>
          </a:p>
          <a:p>
            <a:pPr algn="ctr">
              <a:lnSpc>
                <a:spcPts val="7860"/>
              </a:lnSpc>
            </a:pPr>
            <a:r>
              <a:rPr lang="en-US" sz="5614" b="1">
                <a:solidFill>
                  <a:srgbClr val="FFFFFF"/>
                </a:solidFill>
                <a:latin typeface="Canva Sans Bold"/>
                <a:ea typeface="Canva Sans Bold"/>
                <a:cs typeface="Canva Sans Bold"/>
                <a:sym typeface="Canva Sans Bold"/>
              </a:rPr>
              <a:t>Dr. Staja "Star" Booker, PhD, RN, FAAN</a:t>
            </a:r>
          </a:p>
          <a:p>
            <a:pPr algn="ctr">
              <a:lnSpc>
                <a:spcPts val="7860"/>
              </a:lnSpc>
            </a:pPr>
            <a:r>
              <a:rPr lang="en-US" sz="5614" b="1">
                <a:solidFill>
                  <a:srgbClr val="FFFFFF"/>
                </a:solidFill>
                <a:latin typeface="Canva Sans Bold"/>
                <a:ea typeface="Canva Sans Bold"/>
                <a:cs typeface="Canva Sans Bold"/>
                <a:sym typeface="Canva Sans Bold"/>
              </a:rPr>
              <a:t>Rev. Larry Rogers - Member, GBAMEC</a:t>
            </a:r>
          </a:p>
          <a:p>
            <a:pPr algn="ctr">
              <a:lnSpc>
                <a:spcPts val="7860"/>
              </a:lnSpc>
            </a:pPr>
            <a:r>
              <a:rPr lang="en-US" sz="5614" b="1">
                <a:solidFill>
                  <a:srgbClr val="FFFFFF"/>
                </a:solidFill>
                <a:latin typeface="Canva Sans Bold"/>
                <a:ea typeface="Canva Sans Bold"/>
                <a:cs typeface="Canva Sans Bold"/>
                <a:sym typeface="Canva Sans Bold"/>
              </a:rPr>
              <a:t>Ms. Lavita Strickland - Member, GBAMEC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3255" y="157034"/>
            <a:ext cx="17541491" cy="9868157"/>
          </a:xfrm>
          <a:prstGeom prst="rect">
            <a:avLst/>
          </a:prstGeom>
        </p:spPr>
        <p:txBody>
          <a:bodyPr lIns="0" tIns="0" rIns="0" bIns="0" rtlCol="0" anchor="t">
            <a:spAutoFit/>
          </a:bodyPr>
          <a:lstStyle/>
          <a:p>
            <a:pPr algn="ctr">
              <a:lnSpc>
                <a:spcPts val="7860"/>
              </a:lnSpc>
            </a:pPr>
            <a:r>
              <a:rPr lang="en-US" sz="5614" b="1">
                <a:solidFill>
                  <a:srgbClr val="FFFFFF"/>
                </a:solidFill>
                <a:latin typeface="Canva Sans Bold"/>
                <a:ea typeface="Canva Sans Bold"/>
                <a:cs typeface="Canva Sans Bold"/>
                <a:sym typeface="Canva Sans Bold"/>
              </a:rPr>
              <a:t>Ms. Stephanie Seawright, MUO Chapter President</a:t>
            </a:r>
          </a:p>
          <a:p>
            <a:pPr algn="ctr">
              <a:lnSpc>
                <a:spcPts val="7860"/>
              </a:lnSpc>
            </a:pPr>
            <a:endParaRPr lang="en-US" sz="5614" b="1">
              <a:solidFill>
                <a:srgbClr val="FFFFFF"/>
              </a:solidFill>
              <a:latin typeface="Canva Sans Bold"/>
              <a:ea typeface="Canva Sans Bold"/>
              <a:cs typeface="Canva Sans Bold"/>
              <a:sym typeface="Canva Sans Bold"/>
            </a:endParaRPr>
          </a:p>
          <a:p>
            <a:pPr algn="ctr">
              <a:lnSpc>
                <a:spcPts val="7860"/>
              </a:lnSpc>
            </a:pPr>
            <a:r>
              <a:rPr lang="en-US" sz="5614" b="1">
                <a:solidFill>
                  <a:srgbClr val="FFFFFF"/>
                </a:solidFill>
                <a:latin typeface="Canva Sans Bold"/>
                <a:ea typeface="Canva Sans Bold"/>
                <a:cs typeface="Canva Sans Bold"/>
                <a:sym typeface="Canva Sans Bold"/>
              </a:rPr>
              <a:t>Dr. Bridget S. Lee, Printed Program</a:t>
            </a:r>
          </a:p>
          <a:p>
            <a:pPr algn="ctr">
              <a:lnSpc>
                <a:spcPts val="7860"/>
              </a:lnSpc>
            </a:pPr>
            <a:endParaRPr lang="en-US" sz="5614" b="1">
              <a:solidFill>
                <a:srgbClr val="FFFFFF"/>
              </a:solidFill>
              <a:latin typeface="Canva Sans Bold"/>
              <a:ea typeface="Canva Sans Bold"/>
              <a:cs typeface="Canva Sans Bold"/>
              <a:sym typeface="Canva Sans Bold"/>
            </a:endParaRPr>
          </a:p>
          <a:p>
            <a:pPr algn="ctr">
              <a:lnSpc>
                <a:spcPts val="7860"/>
              </a:lnSpc>
            </a:pPr>
            <a:r>
              <a:rPr lang="en-US" sz="5614" b="1">
                <a:solidFill>
                  <a:srgbClr val="FFFFFF"/>
                </a:solidFill>
                <a:latin typeface="Canva Sans Bold"/>
                <a:ea typeface="Canva Sans Bold"/>
                <a:cs typeface="Canva Sans Bold"/>
                <a:sym typeface="Canva Sans Bold"/>
              </a:rPr>
              <a:t>Ms. Telisha Martin, Printed Certificates</a:t>
            </a:r>
          </a:p>
          <a:p>
            <a:pPr algn="ctr">
              <a:lnSpc>
                <a:spcPts val="7860"/>
              </a:lnSpc>
            </a:pPr>
            <a:endParaRPr lang="en-US" sz="5614" b="1">
              <a:solidFill>
                <a:srgbClr val="FFFFFF"/>
              </a:solidFill>
              <a:latin typeface="Canva Sans Bold"/>
              <a:ea typeface="Canva Sans Bold"/>
              <a:cs typeface="Canva Sans Bold"/>
              <a:sym typeface="Canva Sans Bold"/>
            </a:endParaRPr>
          </a:p>
          <a:p>
            <a:pPr algn="ctr">
              <a:lnSpc>
                <a:spcPts val="7860"/>
              </a:lnSpc>
            </a:pPr>
            <a:r>
              <a:rPr lang="en-US" sz="5614" b="1">
                <a:solidFill>
                  <a:srgbClr val="FFFFFF"/>
                </a:solidFill>
                <a:latin typeface="Canva Sans Bold"/>
                <a:ea typeface="Canva Sans Bold"/>
                <a:cs typeface="Canva Sans Bold"/>
                <a:sym typeface="Canva Sans Bold"/>
              </a:rPr>
              <a:t>Ms. Gwendolyn J. Carroll, Door Prizes</a:t>
            </a:r>
          </a:p>
          <a:p>
            <a:pPr algn="ctr">
              <a:lnSpc>
                <a:spcPts val="7860"/>
              </a:lnSpc>
            </a:pPr>
            <a:r>
              <a:rPr lang="en-US" sz="5614" b="1">
                <a:solidFill>
                  <a:srgbClr val="FFFFFF"/>
                </a:solidFill>
                <a:latin typeface="Canva Sans Bold"/>
                <a:ea typeface="Canva Sans Bold"/>
                <a:cs typeface="Canva Sans Bold"/>
                <a:sym typeface="Canva Sans Bold"/>
              </a:rPr>
              <a:t>&amp; Cook Books</a:t>
            </a:r>
          </a:p>
          <a:p>
            <a:pPr algn="ctr">
              <a:lnSpc>
                <a:spcPts val="7860"/>
              </a:lnSpc>
            </a:pPr>
            <a:endParaRPr lang="en-US" sz="5614" b="1">
              <a:solidFill>
                <a:srgbClr val="FFFFFF"/>
              </a:solidFill>
              <a:latin typeface="Canva Sans Bold"/>
              <a:ea typeface="Canva Sans Bold"/>
              <a:cs typeface="Canva Sans Bold"/>
              <a:sym typeface="Canva Sans Bold"/>
            </a:endParaRPr>
          </a:p>
          <a:p>
            <a:pPr algn="ctr">
              <a:lnSpc>
                <a:spcPts val="7860"/>
              </a:lnSpc>
            </a:pPr>
            <a:r>
              <a:rPr lang="en-US" sz="5614" b="1">
                <a:solidFill>
                  <a:srgbClr val="FFFFFF"/>
                </a:solidFill>
                <a:latin typeface="Canva Sans Bold"/>
                <a:ea typeface="Canva Sans Bold"/>
                <a:cs typeface="Canva Sans Bold"/>
                <a:sym typeface="Canva Sans Bold"/>
              </a:rPr>
              <a:t>Ms. C. Ann Scott, Donor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3255" y="157034"/>
            <a:ext cx="17541491" cy="9868157"/>
          </a:xfrm>
          <a:prstGeom prst="rect">
            <a:avLst/>
          </a:prstGeom>
        </p:spPr>
        <p:txBody>
          <a:bodyPr lIns="0" tIns="0" rIns="0" bIns="0" rtlCol="0" anchor="t">
            <a:spAutoFit/>
          </a:bodyPr>
          <a:lstStyle/>
          <a:p>
            <a:pPr algn="ctr">
              <a:lnSpc>
                <a:spcPts val="7860"/>
              </a:lnSpc>
            </a:pPr>
            <a:r>
              <a:rPr lang="en-US" sz="5614" b="1" u="sng">
                <a:solidFill>
                  <a:srgbClr val="FFFFFF"/>
                </a:solidFill>
                <a:latin typeface="Canva Sans Bold"/>
                <a:ea typeface="Canva Sans Bold"/>
                <a:cs typeface="Canva Sans Bold"/>
                <a:sym typeface="Canva Sans Bold"/>
              </a:rPr>
              <a:t>Sub-Committee Members:</a:t>
            </a:r>
          </a:p>
          <a:p>
            <a:pPr algn="ctr">
              <a:lnSpc>
                <a:spcPts val="7860"/>
              </a:lnSpc>
            </a:pPr>
            <a:r>
              <a:rPr lang="en-US" sz="5614" b="1">
                <a:solidFill>
                  <a:srgbClr val="FFFFFF"/>
                </a:solidFill>
                <a:latin typeface="Canva Sans Bold"/>
                <a:ea typeface="Canva Sans Bold"/>
                <a:cs typeface="Canva Sans Bold"/>
                <a:sym typeface="Canva Sans Bold"/>
              </a:rPr>
              <a:t>Ms. Evelyn Mickle</a:t>
            </a:r>
          </a:p>
          <a:p>
            <a:pPr algn="ctr">
              <a:lnSpc>
                <a:spcPts val="7860"/>
              </a:lnSpc>
            </a:pPr>
            <a:r>
              <a:rPr lang="en-US" sz="5614" b="1">
                <a:solidFill>
                  <a:srgbClr val="FFFFFF"/>
                </a:solidFill>
                <a:latin typeface="Canva Sans Bold"/>
                <a:ea typeface="Canva Sans Bold"/>
                <a:cs typeface="Canva Sans Bold"/>
                <a:sym typeface="Canva Sans Bold"/>
              </a:rPr>
              <a:t>Ms. Shirley Green Brown</a:t>
            </a:r>
          </a:p>
          <a:p>
            <a:pPr algn="ctr">
              <a:lnSpc>
                <a:spcPts val="7860"/>
              </a:lnSpc>
            </a:pPr>
            <a:r>
              <a:rPr lang="en-US" sz="5614" b="1">
                <a:solidFill>
                  <a:srgbClr val="FFFFFF"/>
                </a:solidFill>
                <a:latin typeface="Canva Sans Bold"/>
                <a:ea typeface="Canva Sans Bold"/>
                <a:cs typeface="Canva Sans Bold"/>
                <a:sym typeface="Canva Sans Bold"/>
              </a:rPr>
              <a:t>Ms. Debbra Livingston</a:t>
            </a:r>
          </a:p>
          <a:p>
            <a:pPr algn="ctr">
              <a:lnSpc>
                <a:spcPts val="7860"/>
              </a:lnSpc>
            </a:pPr>
            <a:r>
              <a:rPr lang="en-US" sz="5614" b="1">
                <a:solidFill>
                  <a:srgbClr val="FFFFFF"/>
                </a:solidFill>
                <a:latin typeface="Canva Sans Bold"/>
                <a:ea typeface="Canva Sans Bold"/>
                <a:cs typeface="Canva Sans Bold"/>
                <a:sym typeface="Canva Sans Bold"/>
              </a:rPr>
              <a:t>Dr. Judith Lightsey-Alford</a:t>
            </a:r>
          </a:p>
          <a:p>
            <a:pPr algn="ctr">
              <a:lnSpc>
                <a:spcPts val="7860"/>
              </a:lnSpc>
            </a:pPr>
            <a:r>
              <a:rPr lang="en-US" sz="5614" b="1">
                <a:solidFill>
                  <a:srgbClr val="FFFFFF"/>
                </a:solidFill>
                <a:latin typeface="Canva Sans Bold"/>
                <a:ea typeface="Canva Sans Bold"/>
                <a:cs typeface="Canva Sans Bold"/>
                <a:sym typeface="Canva Sans Bold"/>
              </a:rPr>
              <a:t>Ms, Audrey Dukes</a:t>
            </a:r>
          </a:p>
          <a:p>
            <a:pPr algn="ctr">
              <a:lnSpc>
                <a:spcPts val="7860"/>
              </a:lnSpc>
            </a:pPr>
            <a:r>
              <a:rPr lang="en-US" sz="5614" b="1">
                <a:solidFill>
                  <a:srgbClr val="FFFFFF"/>
                </a:solidFill>
                <a:latin typeface="Canva Sans Bold"/>
                <a:ea typeface="Canva Sans Bold"/>
                <a:cs typeface="Canva Sans Bold"/>
                <a:sym typeface="Canva Sans Bold"/>
              </a:rPr>
              <a:t>Ms. Faye McKnight</a:t>
            </a:r>
          </a:p>
          <a:p>
            <a:pPr algn="ctr">
              <a:lnSpc>
                <a:spcPts val="7860"/>
              </a:lnSpc>
            </a:pPr>
            <a:r>
              <a:rPr lang="en-US" sz="5614" b="1">
                <a:solidFill>
                  <a:srgbClr val="FFFFFF"/>
                </a:solidFill>
                <a:latin typeface="Canva Sans Bold"/>
                <a:ea typeface="Canva Sans Bold"/>
                <a:cs typeface="Canva Sans Bold"/>
                <a:sym typeface="Canva Sans Bold"/>
              </a:rPr>
              <a:t>Ms. Sarah Richardson</a:t>
            </a:r>
          </a:p>
          <a:p>
            <a:pPr algn="ctr">
              <a:lnSpc>
                <a:spcPts val="7860"/>
              </a:lnSpc>
            </a:pPr>
            <a:r>
              <a:rPr lang="en-US" sz="5614" b="1">
                <a:solidFill>
                  <a:srgbClr val="FFFFFF"/>
                </a:solidFill>
                <a:latin typeface="Canva Sans Bold"/>
                <a:ea typeface="Canva Sans Bold"/>
                <a:cs typeface="Canva Sans Bold"/>
                <a:sym typeface="Canva Sans Bold"/>
              </a:rPr>
              <a:t>Uplift Our Local Community Full Committee</a:t>
            </a:r>
          </a:p>
          <a:p>
            <a:pPr algn="ctr">
              <a:lnSpc>
                <a:spcPts val="7860"/>
              </a:lnSpc>
            </a:pPr>
            <a:r>
              <a:rPr lang="en-US" sz="5614" b="1">
                <a:solidFill>
                  <a:srgbClr val="FFFFFF"/>
                </a:solidFill>
                <a:latin typeface="Canva Sans Bold"/>
                <a:ea typeface="Canva Sans Bold"/>
                <a:cs typeface="Canva Sans Bold"/>
                <a:sym typeface="Canva Sans Bold"/>
              </a:rPr>
              <a:t>&amp; Mu Upsilon Omega Chapter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4802592" y="0"/>
            <a:ext cx="8682815" cy="10287000"/>
          </a:xfrm>
          <a:custGeom>
            <a:avLst/>
            <a:gdLst/>
            <a:ahLst/>
            <a:cxnLst/>
            <a:rect l="l" t="t" r="r" b="b"/>
            <a:pathLst>
              <a:path w="8682815" h="10287000">
                <a:moveTo>
                  <a:pt x="0" y="0"/>
                </a:moveTo>
                <a:lnTo>
                  <a:pt x="8682816" y="0"/>
                </a:lnTo>
                <a:lnTo>
                  <a:pt x="8682816" y="10287000"/>
                </a:lnTo>
                <a:lnTo>
                  <a:pt x="0" y="10287000"/>
                </a:lnTo>
                <a:lnTo>
                  <a:pt x="0" y="0"/>
                </a:lnTo>
                <a:close/>
              </a:path>
            </a:pathLst>
          </a:custGeom>
          <a:blipFill>
            <a:blip r:embed="rId3"/>
            <a:stretch>
              <a:fillRect l="-2191"/>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48836" y="304989"/>
            <a:ext cx="17719231" cy="9736902"/>
          </a:xfrm>
          <a:prstGeom prst="rect">
            <a:avLst/>
          </a:prstGeom>
        </p:spPr>
        <p:txBody>
          <a:bodyPr lIns="0" tIns="0" rIns="0" bIns="0" rtlCol="0" anchor="t">
            <a:spAutoFit/>
          </a:bodyPr>
          <a:lstStyle/>
          <a:p>
            <a:pPr algn="ctr">
              <a:lnSpc>
                <a:spcPts val="8420"/>
              </a:lnSpc>
            </a:pPr>
            <a:r>
              <a:rPr lang="en-US" sz="6014" b="1" u="sng">
                <a:solidFill>
                  <a:srgbClr val="FFFFFF"/>
                </a:solidFill>
                <a:latin typeface="Canva Sans Bold"/>
                <a:ea typeface="Canva Sans Bold"/>
                <a:cs typeface="Canva Sans Bold"/>
                <a:sym typeface="Canva Sans Bold"/>
              </a:rPr>
              <a:t>Presentation</a:t>
            </a:r>
          </a:p>
          <a:p>
            <a:pPr algn="ctr">
              <a:lnSpc>
                <a:spcPts val="8420"/>
              </a:lnSpc>
            </a:pPr>
            <a:r>
              <a:rPr lang="en-US" sz="6014" b="1" u="sng">
                <a:solidFill>
                  <a:srgbClr val="FFFFFF"/>
                </a:solidFill>
                <a:latin typeface="Canva Sans Bold"/>
                <a:ea typeface="Canva Sans Bold"/>
                <a:cs typeface="Canva Sans Bold"/>
                <a:sym typeface="Canva Sans Bold"/>
              </a:rPr>
              <a:t>Dr. Staja "Star" Booker, PhD, RN, FAAN</a:t>
            </a:r>
          </a:p>
          <a:p>
            <a:pPr algn="l">
              <a:lnSpc>
                <a:spcPts val="6019"/>
              </a:lnSpc>
            </a:pPr>
            <a:r>
              <a:rPr lang="en-US" sz="4299" b="1">
                <a:solidFill>
                  <a:srgbClr val="FFFFFF"/>
                </a:solidFill>
                <a:latin typeface="Canva Sans Bold"/>
                <a:ea typeface="Canva Sans Bold"/>
                <a:cs typeface="Canva Sans Bold"/>
                <a:sym typeface="Canva Sans Bold"/>
              </a:rPr>
              <a:t>Dr. Staja “Star” Booker, PhD, RN, FAAN is a nurse of 15 years specializing in geriatric nursing. She hails from a small town in Louisiana, and graduated with a Bachelor of Science in Nursing from Grambling State University; a Master’s degree from Penn State University; and a PhD from The University of Iowa. Currently, she is a tenured Associate Professor at the University of Florida, College of Nursing. Dr. Booker is an influential leader, community servant, and active member of several national and international organizations which includes Delta Sigma Theta Sorority, Inc. Her motto is: Eat right, live right, be right!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2328E6-18CF-7161-1B09-B4218E037E26}"/>
              </a:ext>
            </a:extLst>
          </p:cNvPr>
          <p:cNvPicPr>
            <a:picLocks noChangeAspect="1"/>
          </p:cNvPicPr>
          <p:nvPr/>
        </p:nvPicPr>
        <p:blipFill>
          <a:blip r:embed="rId3"/>
          <a:srcRect b="28632"/>
          <a:stretch>
            <a:fillRect/>
          </a:stretch>
        </p:blipFill>
        <p:spPr>
          <a:xfrm>
            <a:off x="-17860" y="2409"/>
            <a:ext cx="18305861" cy="2283591"/>
          </a:xfrm>
          <a:prstGeom prst="rect">
            <a:avLst/>
          </a:prstGeom>
        </p:spPr>
      </p:pic>
      <p:sp>
        <p:nvSpPr>
          <p:cNvPr id="2" name="Title 1">
            <a:extLst>
              <a:ext uri="{FF2B5EF4-FFF2-40B4-BE49-F238E27FC236}">
                <a16:creationId xmlns:a16="http://schemas.microsoft.com/office/drawing/2014/main" id="{9EBF25A9-AF56-A57C-6694-C6D3DB8DC92A}"/>
              </a:ext>
            </a:extLst>
          </p:cNvPr>
          <p:cNvSpPr>
            <a:spLocks noGrp="1"/>
          </p:cNvSpPr>
          <p:nvPr>
            <p:ph type="title"/>
          </p:nvPr>
        </p:nvSpPr>
        <p:spPr/>
        <p:txBody>
          <a:bodyPr>
            <a:normAutofit/>
          </a:bodyPr>
          <a:lstStyle/>
          <a:p>
            <a:pPr algn="ctr"/>
            <a:r>
              <a:rPr lang="en-US" sz="9000" dirty="0"/>
              <a:t>Happy Black History Month!</a:t>
            </a:r>
          </a:p>
        </p:txBody>
      </p:sp>
      <p:sp>
        <p:nvSpPr>
          <p:cNvPr id="4" name="TextBox 3">
            <a:extLst>
              <a:ext uri="{FF2B5EF4-FFF2-40B4-BE49-F238E27FC236}">
                <a16:creationId xmlns:a16="http://schemas.microsoft.com/office/drawing/2014/main" id="{8EA904C1-82C0-EAC2-6752-01AB3540749C}"/>
              </a:ext>
            </a:extLst>
          </p:cNvPr>
          <p:cNvSpPr txBox="1"/>
          <p:nvPr/>
        </p:nvSpPr>
        <p:spPr>
          <a:xfrm>
            <a:off x="571500" y="2432421"/>
            <a:ext cx="17487900" cy="1754326"/>
          </a:xfrm>
          <a:prstGeom prst="rect">
            <a:avLst/>
          </a:prstGeom>
          <a:noFill/>
        </p:spPr>
        <p:txBody>
          <a:bodyPr wrap="square">
            <a:spAutoFit/>
          </a:bodyPr>
          <a:lstStyle/>
          <a:p>
            <a:pPr algn="ctr" defTabSz="1371600"/>
            <a:r>
              <a:rPr lang="en-US" sz="5400" dirty="0">
                <a:solidFill>
                  <a:prstClr val="black"/>
                </a:solidFill>
                <a:latin typeface="Aptos" panose="020B0004020202020204" pitchFamily="34" charset="0"/>
              </a:rPr>
              <a:t>Dr. Daniel Hale Williams (1856–1931) is recognized as the first Black cardiologist and a pioneer in cardiac surgery. </a:t>
            </a:r>
          </a:p>
        </p:txBody>
      </p:sp>
      <p:pic>
        <p:nvPicPr>
          <p:cNvPr id="5" name="Picture 4">
            <a:extLst>
              <a:ext uri="{FF2B5EF4-FFF2-40B4-BE49-F238E27FC236}">
                <a16:creationId xmlns:a16="http://schemas.microsoft.com/office/drawing/2014/main" id="{982CD8C5-6AE4-3359-632C-DD1F20DA3393}"/>
              </a:ext>
            </a:extLst>
          </p:cNvPr>
          <p:cNvPicPr>
            <a:picLocks noChangeAspect="1"/>
          </p:cNvPicPr>
          <p:nvPr/>
        </p:nvPicPr>
        <p:blipFill>
          <a:blip r:embed="rId4"/>
          <a:stretch>
            <a:fillRect/>
          </a:stretch>
        </p:blipFill>
        <p:spPr>
          <a:xfrm>
            <a:off x="6168628" y="4187426"/>
            <a:ext cx="5950745" cy="5950745"/>
          </a:xfrm>
          <a:prstGeom prst="rect">
            <a:avLst/>
          </a:prstGeom>
        </p:spPr>
      </p:pic>
    </p:spTree>
    <p:extLst>
      <p:ext uri="{BB962C8B-B14F-4D97-AF65-F5344CB8AC3E}">
        <p14:creationId xmlns:p14="http://schemas.microsoft.com/office/powerpoint/2010/main" val="271435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703</Words>
  <Application>Microsoft Office PowerPoint</Application>
  <PresentationFormat>Custom</PresentationFormat>
  <Paragraphs>107</Paragraphs>
  <Slides>35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Canva Sans Bold</vt:lpstr>
      <vt:lpstr>Aptos</vt:lpstr>
      <vt:lpstr>Gigi</vt:lpstr>
      <vt:lpstr>Canva Sans</vt:lpstr>
      <vt:lpstr>Arial</vt:lpstr>
      <vt:lpstr>Franklin Gothic Medium</vt:lpstr>
      <vt:lpstr>Calibri</vt:lpstr>
      <vt:lpstr>Office Theme</vt:lpstr>
      <vt:lpstr>Medical Design 16x9</vt:lpstr>
      <vt:lpstr>PowerPoint Presentation</vt:lpstr>
      <vt:lpstr>PowerPoint Presentation</vt:lpstr>
      <vt:lpstr>PowerPoint Presentation</vt:lpstr>
      <vt:lpstr>PowerPoint Presentation</vt:lpstr>
      <vt:lpstr>PowerPoint Presentation</vt:lpstr>
      <vt:lpstr>Happy Black History Month!</vt:lpstr>
      <vt:lpstr>PowerPoint Presentation</vt:lpstr>
      <vt:lpstr>PowerPoint Presentation</vt:lpstr>
      <vt:lpstr>PowerPoint Presentation</vt:lpstr>
      <vt:lpstr>Obesity (BMI &gt;30), which puts people at higher risk for cancer, heart disease and diabetes, now is deadlier than smoking. (Ho et al., 2021, BMC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build and maintain a strong heart spiritually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Goes Red</dc:title>
  <dc:creator>Ron Rawls</dc:creator>
  <cp:lastModifiedBy>Ron Rawls</cp:lastModifiedBy>
  <cp:revision>4</cp:revision>
  <dcterms:created xsi:type="dcterms:W3CDTF">2006-08-16T00:00:00Z</dcterms:created>
  <dcterms:modified xsi:type="dcterms:W3CDTF">2026-02-07T12:42:12Z</dcterms:modified>
  <dc:identifier>DAHAjTDuC4I</dc:identifier>
</cp:coreProperties>
</file>